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6" r:id="rId7"/>
    <p:sldId id="263" r:id="rId8"/>
    <p:sldId id="267" r:id="rId9"/>
    <p:sldId id="268" r:id="rId10"/>
    <p:sldId id="264" r:id="rId11"/>
    <p:sldId id="265" r:id="rId12"/>
    <p:sldId id="269" r:id="rId13"/>
    <p:sldId id="270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3"/>
    <p:restoredTop sz="94629"/>
  </p:normalViewPr>
  <p:slideViewPr>
    <p:cSldViewPr>
      <p:cViewPr varScale="1">
        <p:scale>
          <a:sx n="153" d="100"/>
          <a:sy n="153" d="100"/>
        </p:scale>
        <p:origin x="22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8CA-4E33-45C3-B247-F14FCAF1D806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FD0D-333F-4388-99F8-CFCD7621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8CA-4E33-45C3-B247-F14FCAF1D806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FD0D-333F-4388-99F8-CFCD7621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8CA-4E33-45C3-B247-F14FCAF1D806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FD0D-333F-4388-99F8-CFCD7621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8CA-4E33-45C3-B247-F14FCAF1D806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FD0D-333F-4388-99F8-CFCD7621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8CA-4E33-45C3-B247-F14FCAF1D806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FD0D-333F-4388-99F8-CFCD7621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8CA-4E33-45C3-B247-F14FCAF1D806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FD0D-333F-4388-99F8-CFCD7621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8CA-4E33-45C3-B247-F14FCAF1D806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FD0D-333F-4388-99F8-CFCD7621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8CA-4E33-45C3-B247-F14FCAF1D806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FD0D-333F-4388-99F8-CFCD7621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8CA-4E33-45C3-B247-F14FCAF1D806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FD0D-333F-4388-99F8-CFCD7621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8CA-4E33-45C3-B247-F14FCAF1D806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FD0D-333F-4388-99F8-CFCD7621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8CA-4E33-45C3-B247-F14FCAF1D806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FD0D-333F-4388-99F8-CFCD7621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2D8CA-4E33-45C3-B247-F14FCAF1D806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FFD0D-333F-4388-99F8-CFCD7621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english-4u.de/modal_verbs_ex1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en-US" dirty="0" smtClean="0"/>
              <a:t>Modal verbs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6400800" cy="1752600"/>
          </a:xfrm>
        </p:spPr>
        <p:txBody>
          <a:bodyPr/>
          <a:lstStyle/>
          <a:p>
            <a:r>
              <a:rPr lang="en-US" dirty="0" smtClean="0"/>
              <a:t>What are they?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636912"/>
            <a:ext cx="3810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7812360" y="1484784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must</a:t>
            </a:r>
            <a:endParaRPr lang="en-US" dirty="0"/>
          </a:p>
        </p:txBody>
      </p:sp>
      <p:sp>
        <p:nvSpPr>
          <p:cNvPr id="9" name="Rechthoek 8"/>
          <p:cNvSpPr/>
          <p:nvPr/>
        </p:nvSpPr>
        <p:spPr>
          <a:xfrm>
            <a:off x="6372200" y="1700808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should</a:t>
            </a:r>
            <a:endParaRPr lang="en-US" dirty="0"/>
          </a:p>
        </p:txBody>
      </p:sp>
      <p:sp>
        <p:nvSpPr>
          <p:cNvPr id="10" name="Rechthoek 9"/>
          <p:cNvSpPr/>
          <p:nvPr/>
        </p:nvSpPr>
        <p:spPr>
          <a:xfrm>
            <a:off x="467544" y="1556792"/>
            <a:ext cx="1152128" cy="7200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11" name="Rechthoek 10"/>
          <p:cNvSpPr/>
          <p:nvPr/>
        </p:nvSpPr>
        <p:spPr>
          <a:xfrm>
            <a:off x="5796136" y="620688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</a:t>
            </a:r>
            <a:endParaRPr lang="en-US" dirty="0"/>
          </a:p>
        </p:txBody>
      </p:sp>
      <p:sp>
        <p:nvSpPr>
          <p:cNvPr id="12" name="Rechthoek 11"/>
          <p:cNvSpPr/>
          <p:nvPr/>
        </p:nvSpPr>
        <p:spPr>
          <a:xfrm>
            <a:off x="7164288" y="404664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may</a:t>
            </a:r>
            <a:endParaRPr lang="en-US" dirty="0"/>
          </a:p>
        </p:txBody>
      </p:sp>
      <p:sp>
        <p:nvSpPr>
          <p:cNvPr id="13" name="Rechthoek 12"/>
          <p:cNvSpPr/>
          <p:nvPr/>
        </p:nvSpPr>
        <p:spPr>
          <a:xfrm>
            <a:off x="1259632" y="620688"/>
            <a:ext cx="1152128" cy="7200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play</a:t>
            </a:r>
            <a:endParaRPr lang="en-US" dirty="0"/>
          </a:p>
        </p:txBody>
      </p:sp>
      <p:sp>
        <p:nvSpPr>
          <p:cNvPr id="14" name="Rechthoek 13"/>
          <p:cNvSpPr/>
          <p:nvPr/>
        </p:nvSpPr>
        <p:spPr>
          <a:xfrm>
            <a:off x="1907704" y="2060848"/>
            <a:ext cx="1152128" cy="7200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see</a:t>
            </a:r>
            <a:endParaRPr lang="en-US" dirty="0"/>
          </a:p>
        </p:txBody>
      </p:sp>
      <p:sp>
        <p:nvSpPr>
          <p:cNvPr id="15" name="Rechthoek 14"/>
          <p:cNvSpPr/>
          <p:nvPr/>
        </p:nvSpPr>
        <p:spPr>
          <a:xfrm>
            <a:off x="6444208" y="3861048"/>
            <a:ext cx="1152128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</a:t>
            </a:r>
            <a:endParaRPr lang="en-US" dirty="0"/>
          </a:p>
        </p:txBody>
      </p:sp>
      <p:sp>
        <p:nvSpPr>
          <p:cNvPr id="16" name="Rechthoek 15"/>
          <p:cNvSpPr/>
          <p:nvPr/>
        </p:nvSpPr>
        <p:spPr>
          <a:xfrm>
            <a:off x="7740352" y="4437112"/>
            <a:ext cx="1152128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</a:t>
            </a:r>
            <a:endParaRPr lang="en-US" dirty="0"/>
          </a:p>
        </p:txBody>
      </p:sp>
      <p:sp>
        <p:nvSpPr>
          <p:cNvPr id="17" name="Rechthoek 16"/>
          <p:cNvSpPr/>
          <p:nvPr/>
        </p:nvSpPr>
        <p:spPr>
          <a:xfrm>
            <a:off x="6588224" y="5445224"/>
            <a:ext cx="1152128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have</a:t>
            </a:r>
            <a:endParaRPr lang="en-US" dirty="0"/>
          </a:p>
        </p:txBody>
      </p:sp>
      <p:sp>
        <p:nvSpPr>
          <p:cNvPr id="18" name="Rechthoek 17"/>
          <p:cNvSpPr/>
          <p:nvPr/>
        </p:nvSpPr>
        <p:spPr>
          <a:xfrm>
            <a:off x="7452320" y="2564904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want 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>Using modals </a:t>
            </a:r>
            <a:r>
              <a:rPr lang="en-US" sz="3100" dirty="0" smtClean="0"/>
              <a:t>– must [</a:t>
            </a:r>
            <a:r>
              <a:rPr lang="en-US" sz="3100" dirty="0" err="1" smtClean="0"/>
              <a:t>dwingend</a:t>
            </a:r>
            <a:r>
              <a:rPr lang="en-US" sz="3100" dirty="0" smtClean="0"/>
              <a:t>]</a:t>
            </a:r>
            <a:br>
              <a:rPr lang="en-US" sz="3100" dirty="0" smtClean="0"/>
            </a:br>
            <a:r>
              <a:rPr lang="en-US" sz="3100" dirty="0" smtClean="0"/>
              <a:t>			    – have to [</a:t>
            </a:r>
            <a:r>
              <a:rPr lang="en-US" sz="3100" dirty="0" err="1" smtClean="0"/>
              <a:t>dwingend</a:t>
            </a:r>
            <a:r>
              <a:rPr lang="en-US" sz="3100" dirty="0" smtClean="0"/>
              <a:t>]</a:t>
            </a:r>
            <a:br>
              <a:rPr lang="en-US" sz="3100" dirty="0" smtClean="0"/>
            </a:br>
            <a:r>
              <a:rPr lang="en-US" sz="3100" dirty="0" smtClean="0"/>
              <a:t>			    - need to [</a:t>
            </a:r>
            <a:r>
              <a:rPr lang="en-US" sz="3100" dirty="0" err="1" smtClean="0"/>
              <a:t>nodig</a:t>
            </a:r>
            <a:r>
              <a:rPr lang="en-US" sz="3100" dirty="0" smtClean="0"/>
              <a:t>]</a:t>
            </a:r>
            <a:endParaRPr lang="en-US" sz="31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2004864"/>
            <a:ext cx="5410944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 </a:t>
            </a:r>
            <a:r>
              <a:rPr lang="en-US" sz="2400" b="1" dirty="0" smtClean="0"/>
              <a:t>must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go</a:t>
            </a:r>
            <a:r>
              <a:rPr lang="en-US" sz="2400" dirty="0" smtClean="0"/>
              <a:t> to school. </a:t>
            </a:r>
            <a:r>
              <a:rPr lang="en-US" sz="2400" i="1" dirty="0" smtClean="0"/>
              <a:t>[b-</a:t>
            </a:r>
            <a:r>
              <a:rPr lang="en-US" sz="2400" i="1" dirty="0" err="1" smtClean="0"/>
              <a:t>keus</a:t>
            </a:r>
            <a:r>
              <a:rPr lang="en-US" sz="2400" i="1" dirty="0" smtClean="0"/>
              <a:t>]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 </a:t>
            </a:r>
            <a:r>
              <a:rPr lang="en-US" sz="2400" b="1" dirty="0" smtClean="0"/>
              <a:t>have to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go</a:t>
            </a:r>
            <a:r>
              <a:rPr lang="en-US" sz="2400" dirty="0" smtClean="0"/>
              <a:t> to school. </a:t>
            </a:r>
            <a:r>
              <a:rPr lang="en-US" sz="2400" i="1" dirty="0" smtClean="0"/>
              <a:t>[</a:t>
            </a:r>
            <a:r>
              <a:rPr lang="en-US" sz="2400" i="1" dirty="0" err="1" smtClean="0"/>
              <a:t>beter</a:t>
            </a:r>
            <a:r>
              <a:rPr lang="en-US" sz="2400" i="1" dirty="0" smtClean="0"/>
              <a:t>]</a:t>
            </a:r>
          </a:p>
          <a:p>
            <a:pPr>
              <a:buNone/>
            </a:pPr>
            <a:r>
              <a:rPr lang="en-US" sz="2400" dirty="0" smtClean="0"/>
              <a:t>I </a:t>
            </a:r>
            <a:r>
              <a:rPr lang="en-US" sz="2400" b="1" dirty="0" smtClean="0"/>
              <a:t>need to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go</a:t>
            </a:r>
            <a:r>
              <a:rPr lang="en-US" sz="2400" b="1" dirty="0" smtClean="0"/>
              <a:t> </a:t>
            </a:r>
            <a:r>
              <a:rPr lang="en-US" sz="2400" dirty="0" smtClean="0"/>
              <a:t>to the toilet…</a:t>
            </a: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 mustn’t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go</a:t>
            </a:r>
            <a:r>
              <a:rPr lang="en-US" sz="2400" b="1" dirty="0" smtClean="0"/>
              <a:t> </a:t>
            </a:r>
            <a:r>
              <a:rPr lang="en-US" sz="2400" dirty="0" smtClean="0"/>
              <a:t>to school </a:t>
            </a:r>
          </a:p>
          <a:p>
            <a:pPr>
              <a:buNone/>
            </a:pPr>
            <a:r>
              <a:rPr lang="en-US" sz="2400" dirty="0" smtClean="0"/>
              <a:t>I don’t </a:t>
            </a:r>
            <a:r>
              <a:rPr lang="en-US" sz="2400" b="1" dirty="0" smtClean="0"/>
              <a:t>have to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go</a:t>
            </a:r>
            <a:r>
              <a:rPr lang="en-US" sz="2400" b="1" dirty="0" smtClean="0"/>
              <a:t> </a:t>
            </a:r>
            <a:r>
              <a:rPr lang="en-US" sz="2400" dirty="0" smtClean="0"/>
              <a:t>to school</a:t>
            </a:r>
          </a:p>
          <a:p>
            <a:pPr>
              <a:buNone/>
            </a:pPr>
            <a:r>
              <a:rPr lang="en-US" sz="2400" dirty="0" smtClean="0"/>
              <a:t>You </a:t>
            </a:r>
            <a:r>
              <a:rPr lang="en-US" sz="2400" b="1" dirty="0" smtClean="0"/>
              <a:t>need </a:t>
            </a:r>
            <a:r>
              <a:rPr lang="en-US" sz="2400" dirty="0" smtClean="0"/>
              <a:t>not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feed</a:t>
            </a:r>
            <a:r>
              <a:rPr lang="en-US" sz="2400" dirty="0" smtClean="0"/>
              <a:t> it every day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 </a:t>
            </a:r>
            <a:r>
              <a:rPr lang="en-US" sz="2400" b="1" dirty="0" smtClean="0"/>
              <a:t>had to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go</a:t>
            </a:r>
            <a:r>
              <a:rPr lang="en-US" sz="2400" b="1" dirty="0" smtClean="0"/>
              <a:t> </a:t>
            </a:r>
            <a:r>
              <a:rPr lang="en-US" sz="2400" dirty="0" smtClean="0"/>
              <a:t>to school</a:t>
            </a:r>
          </a:p>
          <a:p>
            <a:pPr>
              <a:buNone/>
            </a:pPr>
            <a:r>
              <a:rPr lang="en-US" sz="2400" dirty="0" smtClean="0"/>
              <a:t>I </a:t>
            </a:r>
            <a:r>
              <a:rPr lang="en-US" sz="2400" b="1" dirty="0" smtClean="0"/>
              <a:t>needed to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go</a:t>
            </a:r>
            <a:r>
              <a:rPr lang="en-US" sz="2400" b="1" dirty="0" smtClean="0"/>
              <a:t> </a:t>
            </a:r>
            <a:r>
              <a:rPr lang="en-US" sz="2400" dirty="0" smtClean="0"/>
              <a:t>to school to do … 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84168" y="2132856"/>
            <a:ext cx="2598440" cy="40324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present simple</a:t>
            </a:r>
          </a:p>
          <a:p>
            <a:pPr>
              <a:buNone/>
            </a:pPr>
            <a:endParaRPr lang="en-US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negation</a:t>
            </a:r>
          </a:p>
          <a:p>
            <a:pPr>
              <a:buNone/>
            </a:pPr>
            <a:endParaRPr lang="en-US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past simple</a:t>
            </a:r>
          </a:p>
          <a:p>
            <a:pPr>
              <a:buNone/>
            </a:pPr>
            <a:endParaRPr lang="en-US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12" descr="hand%20point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0"/>
            <a:ext cx="2447801" cy="202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276872"/>
            <a:ext cx="2674987" cy="235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        </a:t>
            </a:r>
            <a:r>
              <a:rPr lang="en-US" dirty="0" err="1" smtClean="0"/>
              <a:t>Zou</a:t>
            </a:r>
            <a:r>
              <a:rPr lang="en-US" dirty="0" smtClean="0"/>
              <a:t>                     </a:t>
            </a:r>
            <a:r>
              <a:rPr lang="en-US" dirty="0" err="1" smtClean="0"/>
              <a:t>moeten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5770984" cy="43924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en-US" sz="3800" dirty="0" smtClean="0"/>
              <a:t>You </a:t>
            </a:r>
            <a:r>
              <a:rPr lang="en-US" sz="3800" b="1" dirty="0" smtClean="0"/>
              <a:t>should </a:t>
            </a:r>
            <a:r>
              <a:rPr lang="en-US" sz="3800" b="1" dirty="0" smtClean="0">
                <a:solidFill>
                  <a:schemeClr val="bg1">
                    <a:lumMod val="50000"/>
                  </a:schemeClr>
                </a:solidFill>
              </a:rPr>
              <a:t>eat</a:t>
            </a:r>
            <a:r>
              <a:rPr lang="en-US" sz="3800" dirty="0" smtClean="0"/>
              <a:t> lots of vegetables.</a:t>
            </a:r>
          </a:p>
          <a:p>
            <a:pPr>
              <a:buNone/>
            </a:pPr>
            <a:r>
              <a:rPr lang="en-US" sz="3800" dirty="0" smtClean="0"/>
              <a:t>You </a:t>
            </a:r>
            <a:r>
              <a:rPr lang="en-US" sz="3800" b="1" dirty="0" smtClean="0"/>
              <a:t>ought to </a:t>
            </a:r>
            <a:r>
              <a:rPr lang="en-US" sz="3800" b="1" dirty="0" smtClean="0">
                <a:solidFill>
                  <a:schemeClr val="bg1">
                    <a:lumMod val="50000"/>
                  </a:schemeClr>
                </a:solidFill>
              </a:rPr>
              <a:t>eat</a:t>
            </a:r>
            <a:r>
              <a:rPr lang="en-US" sz="3800" dirty="0" smtClean="0"/>
              <a:t> lots of </a:t>
            </a:r>
            <a:r>
              <a:rPr lang="en-US" sz="3800" dirty="0" err="1" smtClean="0"/>
              <a:t>vegies</a:t>
            </a:r>
            <a:r>
              <a:rPr lang="en-US" sz="3800" dirty="0" smtClean="0"/>
              <a:t>.</a:t>
            </a:r>
          </a:p>
          <a:p>
            <a:pPr>
              <a:buNone/>
            </a:pPr>
            <a:endParaRPr lang="en-US" sz="3800" dirty="0"/>
          </a:p>
          <a:p>
            <a:pPr>
              <a:buNone/>
            </a:pPr>
            <a:r>
              <a:rPr lang="en-US" sz="3800" dirty="0" smtClean="0"/>
              <a:t>I </a:t>
            </a:r>
            <a:r>
              <a:rPr lang="en-US" sz="3800" b="1" dirty="0" smtClean="0"/>
              <a:t>should</a:t>
            </a:r>
            <a:r>
              <a:rPr lang="en-US" sz="3800" dirty="0" smtClean="0"/>
              <a:t> not </a:t>
            </a:r>
            <a:r>
              <a:rPr lang="en-US" sz="3800" b="1" dirty="0" smtClean="0">
                <a:solidFill>
                  <a:schemeClr val="bg1">
                    <a:lumMod val="50000"/>
                  </a:schemeClr>
                </a:solidFill>
              </a:rPr>
              <a:t>eat</a:t>
            </a:r>
            <a:r>
              <a:rPr lang="en-US" sz="3800" dirty="0" smtClean="0"/>
              <a:t> so many sweets.</a:t>
            </a:r>
          </a:p>
          <a:p>
            <a:pPr>
              <a:buNone/>
            </a:pPr>
            <a:r>
              <a:rPr lang="en-US" sz="3800" dirty="0" smtClean="0"/>
              <a:t>I </a:t>
            </a:r>
            <a:r>
              <a:rPr lang="en-US" sz="3800" b="1" dirty="0" smtClean="0"/>
              <a:t>ought not to </a:t>
            </a:r>
            <a:r>
              <a:rPr lang="en-US" sz="3800" b="1" dirty="0" smtClean="0">
                <a:solidFill>
                  <a:schemeClr val="bg1">
                    <a:lumMod val="50000"/>
                  </a:schemeClr>
                </a:solidFill>
              </a:rPr>
              <a:t>eat</a:t>
            </a:r>
            <a:r>
              <a:rPr lang="en-US" sz="3800" b="1" dirty="0" smtClean="0"/>
              <a:t> </a:t>
            </a:r>
            <a:r>
              <a:rPr lang="en-US" sz="3800" dirty="0" smtClean="0"/>
              <a:t>so many sweets.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en-US" sz="3800" dirty="0" smtClean="0"/>
              <a:t>I </a:t>
            </a:r>
            <a:r>
              <a:rPr lang="en-US" sz="3800" b="1" dirty="0" smtClean="0"/>
              <a:t>should have eaten </a:t>
            </a:r>
            <a:r>
              <a:rPr lang="en-US" sz="3800" dirty="0" smtClean="0"/>
              <a:t>more.</a:t>
            </a:r>
          </a:p>
          <a:p>
            <a:pPr>
              <a:buNone/>
            </a:pPr>
            <a:r>
              <a:rPr lang="en-US" sz="3800" dirty="0" smtClean="0"/>
              <a:t>I </a:t>
            </a:r>
            <a:r>
              <a:rPr lang="en-US" sz="3800" b="1" dirty="0" smtClean="0"/>
              <a:t>ought to have eaten </a:t>
            </a:r>
            <a:r>
              <a:rPr lang="en-US" sz="3800" dirty="0" smtClean="0"/>
              <a:t>more.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endParaRPr lang="en-US" sz="3800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16216" y="2060848"/>
            <a:ext cx="2166392" cy="41044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present simple</a:t>
            </a:r>
          </a:p>
          <a:p>
            <a:pPr>
              <a:buNone/>
            </a:pP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negation</a:t>
            </a:r>
          </a:p>
          <a:p>
            <a:pPr>
              <a:buNone/>
            </a:pPr>
            <a:endParaRPr lang="en-US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present perfect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4695825"/>
            <a:ext cx="2114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t="24241" b="27879"/>
          <a:stretch>
            <a:fillRect/>
          </a:stretch>
        </p:blipFill>
        <p:spPr bwMode="auto">
          <a:xfrm>
            <a:off x="3203848" y="332656"/>
            <a:ext cx="28575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modals – want to </a:t>
            </a:r>
            <a:r>
              <a:rPr lang="en-US" sz="2400" dirty="0" smtClean="0"/>
              <a:t>[</a:t>
            </a:r>
            <a:r>
              <a:rPr lang="en-US" sz="2400" dirty="0" err="1" smtClean="0"/>
              <a:t>gewenst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 </a:t>
            </a:r>
            <a:r>
              <a:rPr lang="en-US" b="1" dirty="0" smtClean="0"/>
              <a:t>want to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see</a:t>
            </a:r>
            <a:r>
              <a:rPr lang="en-US" dirty="0" smtClean="0"/>
              <a:t> that movie.</a:t>
            </a:r>
          </a:p>
          <a:p>
            <a:r>
              <a:rPr lang="en-US" dirty="0" smtClean="0"/>
              <a:t>I </a:t>
            </a:r>
            <a:r>
              <a:rPr lang="en-US" b="1" dirty="0" smtClean="0"/>
              <a:t>don’t want to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go</a:t>
            </a:r>
          </a:p>
          <a:p>
            <a:pPr>
              <a:buNone/>
            </a:pPr>
            <a:r>
              <a:rPr lang="en-US" dirty="0" smtClean="0"/>
              <a:t> to school this morning.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 </a:t>
            </a:r>
            <a:r>
              <a:rPr lang="en-US" b="1" dirty="0" smtClean="0"/>
              <a:t>wanted to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en-US" dirty="0" smtClean="0"/>
              <a:t> a </a:t>
            </a:r>
            <a:r>
              <a:rPr lang="en-US" dirty="0" err="1" smtClean="0"/>
              <a:t>popstar</a:t>
            </a:r>
            <a:r>
              <a:rPr lang="en-US" dirty="0" smtClean="0"/>
              <a:t> when I was young.</a:t>
            </a:r>
          </a:p>
          <a:p>
            <a:r>
              <a:rPr lang="en-US" dirty="0" smtClean="0"/>
              <a:t>I </a:t>
            </a:r>
            <a:r>
              <a:rPr lang="en-US" b="1" dirty="0" smtClean="0"/>
              <a:t>didn’t want to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en-US" dirty="0" smtClean="0"/>
              <a:t> a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popstar</a:t>
            </a:r>
            <a:r>
              <a:rPr lang="en-US" dirty="0" smtClean="0"/>
              <a:t> when I was young.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372200" y="970275"/>
            <a:ext cx="25922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ckwell" pitchFamily="18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ea typeface="Calibri" pitchFamily="34" charset="0"/>
                <a:cs typeface="Arial" pitchFamily="34" charset="0"/>
              </a:rPr>
              <a:t>Note: </a:t>
            </a:r>
            <a:r>
              <a:rPr lang="en-US" i="1" dirty="0" smtClean="0"/>
              <a:t>[</a:t>
            </a:r>
            <a:r>
              <a:rPr lang="en-US" i="1" dirty="0" err="1" smtClean="0"/>
              <a:t>willen</a:t>
            </a:r>
            <a:r>
              <a:rPr lang="en-US" i="1" dirty="0" smtClean="0"/>
              <a:t> </a:t>
            </a:r>
            <a:r>
              <a:rPr lang="en-US" i="1" dirty="0" err="1" smtClean="0"/>
              <a:t>hebben</a:t>
            </a:r>
            <a:r>
              <a:rPr lang="en-US" i="1" dirty="0" smtClean="0"/>
              <a:t>] </a:t>
            </a:r>
            <a:r>
              <a:rPr kumimoji="0" lang="en-US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ea typeface="Calibri" pitchFamily="34" charset="0"/>
                <a:cs typeface="Arial" pitchFamily="34" charset="0"/>
              </a:rPr>
            </a:b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ea typeface="Calibri" pitchFamily="34" charset="0"/>
                <a:cs typeface="Arial" pitchFamily="34" charset="0"/>
              </a:rPr>
              <a:t>I want it all and I want it now!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36912"/>
            <a:ext cx="2522208" cy="379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http://www.english-4u.de/modal_verbs_ex1.htm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they do?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9750" b="29750"/>
          <a:stretch>
            <a:fillRect/>
          </a:stretch>
        </p:blipFill>
        <p:spPr bwMode="auto">
          <a:xfrm>
            <a:off x="2483768" y="3140968"/>
            <a:ext cx="4267200" cy="172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IJL-RECHTS 6"/>
          <p:cNvSpPr/>
          <p:nvPr/>
        </p:nvSpPr>
        <p:spPr>
          <a:xfrm>
            <a:off x="1547664" y="1700808"/>
            <a:ext cx="511256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They MODIFY the meaning of the verb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modify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spelen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spelen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 smtClean="0"/>
              <a:t>mogen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spelen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 smtClean="0"/>
              <a:t>moeten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spelen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 smtClean="0"/>
              <a:t>zou</a:t>
            </a:r>
            <a:r>
              <a:rPr lang="en-US" dirty="0" smtClean="0"/>
              <a:t> </a:t>
            </a:r>
            <a:r>
              <a:rPr lang="en-US" dirty="0" err="1" smtClean="0"/>
              <a:t>moeten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spelen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 smtClean="0"/>
              <a:t>willen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spelen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play</a:t>
            </a:r>
          </a:p>
          <a:p>
            <a:r>
              <a:rPr lang="en-US" dirty="0" smtClean="0"/>
              <a:t>can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play</a:t>
            </a:r>
          </a:p>
          <a:p>
            <a:r>
              <a:rPr lang="en-US" dirty="0" smtClean="0"/>
              <a:t>may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play</a:t>
            </a:r>
          </a:p>
          <a:p>
            <a:r>
              <a:rPr lang="en-US" dirty="0" smtClean="0"/>
              <a:t>must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play</a:t>
            </a:r>
          </a:p>
          <a:p>
            <a:r>
              <a:rPr lang="en-US" dirty="0" smtClean="0"/>
              <a:t>should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play</a:t>
            </a:r>
          </a:p>
          <a:p>
            <a:r>
              <a:rPr lang="en-US" dirty="0" smtClean="0"/>
              <a:t>want to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play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4149080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16632"/>
            <a:ext cx="2049016" cy="204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modals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can </a:t>
            </a:r>
            <a:r>
              <a:rPr lang="en-US" dirty="0" smtClean="0"/>
              <a:t>feed the lions</a:t>
            </a:r>
            <a:endParaRPr lang="en-US" dirty="0" smtClean="0"/>
          </a:p>
          <a:p>
            <a:r>
              <a:rPr lang="en-US" dirty="0" smtClean="0"/>
              <a:t>I could </a:t>
            </a:r>
            <a:r>
              <a:rPr lang="en-US" dirty="0" smtClean="0"/>
              <a:t>feed the lions</a:t>
            </a:r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 can’t feed the lions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Can you feed the lions?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Present simple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Past simple</a:t>
            </a:r>
          </a:p>
          <a:p>
            <a:pPr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Ontkenning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Vraag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Means the same</a:t>
            </a:r>
            <a:br>
              <a:rPr lang="en-US" dirty="0" smtClean="0"/>
            </a:br>
            <a:r>
              <a:rPr lang="en-US" dirty="0" smtClean="0"/>
              <a:t>[synonyms]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260848"/>
          </a:xfrm>
        </p:spPr>
        <p:txBody>
          <a:bodyPr/>
          <a:lstStyle/>
          <a:p>
            <a:r>
              <a:rPr lang="en-US" dirty="0" smtClean="0"/>
              <a:t>can   </a:t>
            </a:r>
          </a:p>
          <a:p>
            <a:r>
              <a:rPr lang="en-US" dirty="0" smtClean="0"/>
              <a:t>may   </a:t>
            </a:r>
          </a:p>
          <a:p>
            <a:r>
              <a:rPr lang="en-US" dirty="0" smtClean="0"/>
              <a:t>must</a:t>
            </a:r>
          </a:p>
          <a:p>
            <a:r>
              <a:rPr lang="en-US" dirty="0" smtClean="0"/>
              <a:t>should			</a:t>
            </a:r>
          </a:p>
          <a:p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188840"/>
          </a:xfrm>
        </p:spPr>
        <p:txBody>
          <a:bodyPr/>
          <a:lstStyle/>
          <a:p>
            <a:r>
              <a:rPr lang="en-US" dirty="0" smtClean="0"/>
              <a:t>be able to</a:t>
            </a:r>
          </a:p>
          <a:p>
            <a:r>
              <a:rPr lang="en-US" dirty="0" smtClean="0"/>
              <a:t>be allowed to</a:t>
            </a:r>
          </a:p>
          <a:p>
            <a:r>
              <a:rPr lang="en-US" dirty="0" smtClean="0"/>
              <a:t>have to/need (to)</a:t>
            </a:r>
          </a:p>
          <a:p>
            <a:r>
              <a:rPr lang="en-US" dirty="0" smtClean="0"/>
              <a:t>ought to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PIJL-RECHTS 4"/>
          <p:cNvSpPr/>
          <p:nvPr/>
        </p:nvSpPr>
        <p:spPr>
          <a:xfrm>
            <a:off x="1907704" y="1844824"/>
            <a:ext cx="23762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JL-RECHTS 5"/>
          <p:cNvSpPr/>
          <p:nvPr/>
        </p:nvSpPr>
        <p:spPr>
          <a:xfrm>
            <a:off x="1907704" y="2420888"/>
            <a:ext cx="23762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JL-RECHTS 6"/>
          <p:cNvSpPr/>
          <p:nvPr/>
        </p:nvSpPr>
        <p:spPr>
          <a:xfrm>
            <a:off x="2051720" y="3356992"/>
            <a:ext cx="23762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JL-RECHTS 7"/>
          <p:cNvSpPr/>
          <p:nvPr/>
        </p:nvSpPr>
        <p:spPr>
          <a:xfrm>
            <a:off x="1907704" y="2924944"/>
            <a:ext cx="23762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717032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789040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Using modals – can </a:t>
            </a:r>
            <a:r>
              <a:rPr lang="en-US" sz="2400" dirty="0" smtClean="0"/>
              <a:t>[</a:t>
            </a:r>
            <a:r>
              <a:rPr lang="en-US" sz="2400" dirty="0" err="1" smtClean="0"/>
              <a:t>mogelijk</a:t>
            </a:r>
            <a:r>
              <a:rPr lang="en-US" sz="2400" dirty="0" smtClean="0"/>
              <a:t>]</a:t>
            </a:r>
            <a:br>
              <a:rPr lang="en-US" sz="2400" dirty="0" smtClean="0"/>
            </a:br>
            <a:r>
              <a:rPr lang="en-US" sz="2400" dirty="0" smtClean="0"/>
              <a:t>			</a:t>
            </a:r>
            <a:r>
              <a:rPr lang="en-US" dirty="0" smtClean="0"/>
              <a:t>   - to be able to </a:t>
            </a:r>
            <a:r>
              <a:rPr lang="en-US" sz="2700" dirty="0" smtClean="0"/>
              <a:t>[</a:t>
            </a:r>
            <a:r>
              <a:rPr lang="en-US" sz="2700" dirty="0" err="1" smtClean="0"/>
              <a:t>kunnen</a:t>
            </a:r>
            <a:r>
              <a:rPr lang="en-US" sz="2700" dirty="0" smtClean="0"/>
              <a:t>]</a:t>
            </a:r>
            <a:endParaRPr lang="en-US" sz="27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817440"/>
            <a:ext cx="5338936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It </a:t>
            </a:r>
            <a:r>
              <a:rPr lang="en-US" sz="2400" b="1" u="sng" dirty="0" smtClean="0"/>
              <a:t>can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jump</a:t>
            </a:r>
            <a:r>
              <a:rPr lang="en-US" sz="2400" b="1" dirty="0" smtClean="0"/>
              <a:t> really far</a:t>
            </a:r>
            <a:endParaRPr lang="en-US" sz="2400" dirty="0" smtClean="0"/>
          </a:p>
          <a:p>
            <a:pPr>
              <a:buNone/>
            </a:pPr>
            <a:r>
              <a:rPr lang="en-US" sz="2400" i="1" dirty="0" smtClean="0"/>
              <a:t>It </a:t>
            </a:r>
            <a:r>
              <a:rPr lang="en-US" sz="2400" b="1" i="1" u="sng" dirty="0" smtClean="0"/>
              <a:t>is </a:t>
            </a:r>
            <a:r>
              <a:rPr lang="en-US" sz="2400" b="1" i="1" u="sng" dirty="0" smtClean="0"/>
              <a:t>able to </a:t>
            </a: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jump</a:t>
            </a:r>
            <a:r>
              <a:rPr lang="en-US" sz="2400" b="1" i="1" dirty="0" smtClean="0"/>
              <a:t> </a:t>
            </a:r>
            <a:r>
              <a:rPr lang="en-US" sz="2400" i="1" dirty="0" smtClean="0"/>
              <a:t>really far</a:t>
            </a:r>
            <a:endParaRPr lang="en-US" sz="2400" i="1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It </a:t>
            </a:r>
            <a:r>
              <a:rPr lang="en-US" sz="2400" u="sng" dirty="0" smtClean="0"/>
              <a:t>can’t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jump</a:t>
            </a:r>
            <a:r>
              <a:rPr lang="en-US" sz="2400" dirty="0" smtClean="0"/>
              <a:t> far.</a:t>
            </a:r>
            <a:endParaRPr lang="en-US" sz="2400" dirty="0" smtClean="0"/>
          </a:p>
          <a:p>
            <a:pPr>
              <a:buNone/>
            </a:pPr>
            <a:r>
              <a:rPr lang="en-US" sz="2400" i="1" dirty="0" smtClean="0"/>
              <a:t>It </a:t>
            </a:r>
            <a:r>
              <a:rPr lang="en-US" sz="2400" b="1" i="1" u="sng" dirty="0" smtClean="0"/>
              <a:t>is</a:t>
            </a:r>
            <a:r>
              <a:rPr lang="en-US" sz="2400" i="1" u="sng" dirty="0" smtClean="0"/>
              <a:t> </a:t>
            </a:r>
            <a:r>
              <a:rPr lang="en-US" sz="2400" i="1" u="sng" dirty="0" smtClean="0"/>
              <a:t>not </a:t>
            </a:r>
            <a:r>
              <a:rPr lang="en-US" sz="2400" b="1" i="1" u="sng" dirty="0" smtClean="0"/>
              <a:t>able to </a:t>
            </a: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jump </a:t>
            </a:r>
            <a:r>
              <a:rPr lang="en-US" sz="2400" i="1" dirty="0" smtClean="0"/>
              <a:t>far. </a:t>
            </a: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It </a:t>
            </a:r>
            <a:r>
              <a:rPr lang="en-US" sz="2400" b="1" u="sng" dirty="0" smtClean="0"/>
              <a:t>could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jump</a:t>
            </a:r>
            <a:r>
              <a:rPr lang="en-US" sz="2400" b="1" dirty="0" smtClean="0"/>
              <a:t> far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yesterday</a:t>
            </a:r>
          </a:p>
          <a:p>
            <a:pPr>
              <a:buNone/>
            </a:pPr>
            <a:r>
              <a:rPr lang="en-US" sz="2400" i="1" dirty="0" smtClean="0"/>
              <a:t>It </a:t>
            </a:r>
            <a:r>
              <a:rPr lang="en-US" sz="2400" b="1" i="1" u="sng" dirty="0" smtClean="0"/>
              <a:t>was able to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jump </a:t>
            </a:r>
            <a:r>
              <a:rPr lang="en-US" sz="2400" b="1" i="1" dirty="0" smtClean="0"/>
              <a:t>far</a:t>
            </a: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 yesterday</a:t>
            </a:r>
            <a:endParaRPr lang="en-US" sz="2400" i="1" dirty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01544" y="1484784"/>
            <a:ext cx="274245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present simple</a:t>
            </a:r>
          </a:p>
          <a:p>
            <a:pPr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negation</a:t>
            </a:r>
          </a:p>
          <a:p>
            <a:pPr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past simple</a:t>
            </a:r>
          </a:p>
          <a:p>
            <a:pPr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fbeeldingsresultaat voor Jumping kangaro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2" b="11765"/>
          <a:stretch/>
        </p:blipFill>
        <p:spPr bwMode="auto">
          <a:xfrm>
            <a:off x="3923928" y="4797151"/>
            <a:ext cx="2388634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modals – may </a:t>
            </a:r>
            <a:r>
              <a:rPr lang="en-US" sz="2700" dirty="0" smtClean="0"/>
              <a:t>[</a:t>
            </a:r>
            <a:r>
              <a:rPr lang="en-US" sz="2700" dirty="0" err="1" smtClean="0"/>
              <a:t>toestemming</a:t>
            </a:r>
            <a:r>
              <a:rPr lang="en-US" sz="2700" dirty="0" smtClean="0"/>
              <a:t>]</a:t>
            </a:r>
            <a:endParaRPr lang="en-US" sz="27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83488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You </a:t>
            </a:r>
            <a:r>
              <a:rPr lang="en-US" sz="2400" b="1" dirty="0" smtClean="0"/>
              <a:t>may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feed</a:t>
            </a:r>
            <a:r>
              <a:rPr lang="en-US" sz="2400" b="1" dirty="0" smtClean="0"/>
              <a:t> </a:t>
            </a:r>
            <a:r>
              <a:rPr lang="en-US" sz="2400" dirty="0" smtClean="0"/>
              <a:t>the animals. </a:t>
            </a:r>
            <a:r>
              <a:rPr lang="en-US" sz="2400" i="1" dirty="0" smtClean="0"/>
              <a:t>[b-</a:t>
            </a:r>
            <a:r>
              <a:rPr lang="en-US" sz="2400" i="1" dirty="0" err="1" smtClean="0"/>
              <a:t>keus</a:t>
            </a:r>
            <a:r>
              <a:rPr lang="en-US" sz="2400" i="1" dirty="0" smtClean="0"/>
              <a:t>]</a:t>
            </a:r>
          </a:p>
          <a:p>
            <a:pPr>
              <a:buNone/>
            </a:pPr>
            <a:r>
              <a:rPr lang="en-US" sz="2400" dirty="0" smtClean="0"/>
              <a:t>You</a:t>
            </a:r>
            <a:r>
              <a:rPr lang="en-US" sz="2400" b="1" dirty="0" smtClean="0"/>
              <a:t>’re allowed to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feed</a:t>
            </a:r>
            <a:r>
              <a:rPr lang="en-US" sz="2400" dirty="0" smtClean="0"/>
              <a:t> the animals. </a:t>
            </a:r>
            <a:r>
              <a:rPr lang="en-US" sz="2400" i="1" dirty="0" smtClean="0"/>
              <a:t>[</a:t>
            </a:r>
            <a:r>
              <a:rPr lang="en-US" sz="2400" i="1" dirty="0" err="1" smtClean="0"/>
              <a:t>beter</a:t>
            </a:r>
            <a:r>
              <a:rPr lang="en-US" sz="2400" i="1" dirty="0" smtClean="0"/>
              <a:t>]</a:t>
            </a:r>
            <a:endParaRPr lang="en-US" sz="24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err="1" smtClean="0"/>
              <a:t>Geen</a:t>
            </a:r>
            <a:r>
              <a:rPr lang="en-US" sz="1800" dirty="0" smtClean="0"/>
              <a:t> “may” in </a:t>
            </a:r>
            <a:r>
              <a:rPr lang="en-US" sz="1800" dirty="0" err="1" smtClean="0"/>
              <a:t>verleden</a:t>
            </a:r>
            <a:r>
              <a:rPr lang="en-US" sz="1800" dirty="0" smtClean="0"/>
              <a:t> </a:t>
            </a:r>
            <a:r>
              <a:rPr lang="en-US" sz="1800" dirty="0" err="1" smtClean="0"/>
              <a:t>tijd</a:t>
            </a:r>
            <a:r>
              <a:rPr lang="en-US" sz="1800" dirty="0" smtClean="0"/>
              <a:t> </a:t>
            </a:r>
            <a:r>
              <a:rPr lang="en-US" sz="1800" dirty="0" err="1" smtClean="0"/>
              <a:t>bij</a:t>
            </a:r>
            <a:r>
              <a:rPr lang="en-US" sz="1800" dirty="0" smtClean="0"/>
              <a:t> </a:t>
            </a:r>
            <a:r>
              <a:rPr lang="en-US" sz="1800" dirty="0" err="1" smtClean="0"/>
              <a:t>toestemming</a:t>
            </a:r>
            <a:endParaRPr lang="en-US" sz="1800" dirty="0" smtClean="0"/>
          </a:p>
          <a:p>
            <a:pPr>
              <a:buNone/>
            </a:pPr>
            <a:r>
              <a:rPr lang="en-US" sz="2400" dirty="0" smtClean="0"/>
              <a:t>I </a:t>
            </a:r>
            <a:r>
              <a:rPr lang="en-US" sz="2400" b="1" dirty="0" smtClean="0"/>
              <a:t>wasn’t allowed to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feed</a:t>
            </a:r>
            <a:r>
              <a:rPr lang="en-US" sz="2400" dirty="0" smtClean="0"/>
              <a:t> the animals </a:t>
            </a:r>
            <a:r>
              <a:rPr lang="en-US" sz="2400" dirty="0" smtClean="0"/>
              <a:t>yesterday.  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b="1" dirty="0" smtClean="0"/>
              <a:t>May </a:t>
            </a:r>
            <a:r>
              <a:rPr lang="en-US" sz="2400" dirty="0" smtClean="0"/>
              <a:t>I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feed</a:t>
            </a:r>
            <a:r>
              <a:rPr lang="en-US" sz="2400" b="1" dirty="0" smtClean="0"/>
              <a:t> </a:t>
            </a:r>
            <a:r>
              <a:rPr lang="en-US" sz="2400" dirty="0" smtClean="0"/>
              <a:t>the animals? </a:t>
            </a:r>
            <a:r>
              <a:rPr lang="en-US" sz="2400" i="1" dirty="0" smtClean="0"/>
              <a:t>[</a:t>
            </a:r>
            <a:r>
              <a:rPr lang="en-US" sz="2400" i="1" dirty="0" err="1" smtClean="0"/>
              <a:t>beter</a:t>
            </a:r>
            <a:r>
              <a:rPr lang="en-US" sz="2400" i="1" dirty="0" smtClean="0"/>
              <a:t>]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Am I allowed to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feed</a:t>
            </a:r>
            <a:r>
              <a:rPr lang="en-US" sz="2400" dirty="0" smtClean="0"/>
              <a:t> them?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[Can </a:t>
            </a:r>
            <a:r>
              <a:rPr lang="en-US" sz="2400" dirty="0" smtClean="0"/>
              <a:t>I </a:t>
            </a:r>
            <a:r>
              <a:rPr lang="en-US" sz="2400" dirty="0" smtClean="0"/>
              <a:t>feed them?]</a:t>
            </a:r>
            <a:endParaRPr lang="en-US" sz="2400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36096" y="1556792"/>
            <a:ext cx="3246512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present simple</a:t>
            </a:r>
          </a:p>
          <a:p>
            <a:pPr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past simple/negation</a:t>
            </a:r>
          </a:p>
          <a:p>
            <a:pPr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question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(polite)</a:t>
            </a:r>
          </a:p>
          <a:p>
            <a:pPr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(often used)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429000"/>
            <a:ext cx="1656184" cy="130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n-US" dirty="0" smtClean="0"/>
              <a:t>Sometimes it’s </a:t>
            </a:r>
            <a:r>
              <a:rPr lang="en-US" dirty="0" smtClean="0"/>
              <a:t>used differently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400" dirty="0" smtClean="0"/>
              <a:t>May I go to the toilet?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600" dirty="0" smtClean="0">
                <a:latin typeface="+mj-lt"/>
              </a:rPr>
              <a:t>[1. </a:t>
            </a:r>
            <a:r>
              <a:rPr lang="en-US" sz="4600" dirty="0" err="1" smtClean="0">
                <a:latin typeface="+mj-lt"/>
              </a:rPr>
              <a:t>toestemming</a:t>
            </a:r>
            <a:r>
              <a:rPr lang="en-US" sz="4600" dirty="0" smtClean="0">
                <a:latin typeface="+mj-lt"/>
              </a:rPr>
              <a:t>]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400" dirty="0" smtClean="0"/>
              <a:t>I think it may(might) get windy soon.</a:t>
            </a:r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600" dirty="0" smtClean="0">
                <a:latin typeface="+mj-lt"/>
              </a:rPr>
              <a:t>[2. </a:t>
            </a:r>
            <a:r>
              <a:rPr lang="en-US" sz="4600" dirty="0" err="1" smtClean="0">
                <a:latin typeface="+mj-lt"/>
              </a:rPr>
              <a:t>voorspelling</a:t>
            </a:r>
            <a:r>
              <a:rPr lang="en-US" sz="4600" dirty="0" smtClean="0">
                <a:latin typeface="+mj-lt"/>
              </a:rPr>
              <a:t>] (</a:t>
            </a:r>
            <a:r>
              <a:rPr lang="en-US" sz="4600" dirty="0" err="1" smtClean="0">
                <a:latin typeface="+mj-lt"/>
              </a:rPr>
              <a:t>misschien</a:t>
            </a:r>
            <a:r>
              <a:rPr lang="en-US" sz="4600" dirty="0" smtClean="0">
                <a:latin typeface="+mj-lt"/>
              </a:rPr>
              <a:t>)</a:t>
            </a:r>
            <a:endParaRPr lang="en-US" sz="46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060848"/>
            <a:ext cx="1944216" cy="292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39528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modals – may </a:t>
            </a:r>
            <a:r>
              <a:rPr lang="en-US" sz="2700" dirty="0" smtClean="0"/>
              <a:t>[</a:t>
            </a:r>
            <a:r>
              <a:rPr lang="en-US" sz="2700" dirty="0" err="1" smtClean="0"/>
              <a:t>misschien</a:t>
            </a:r>
            <a:r>
              <a:rPr lang="en-US" sz="2700" dirty="0" smtClean="0"/>
              <a:t>]</a:t>
            </a:r>
            <a:endParaRPr lang="en-US" sz="27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83488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I </a:t>
            </a:r>
            <a:r>
              <a:rPr lang="en-US" sz="2400" b="1" dirty="0" smtClean="0"/>
              <a:t>may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go</a:t>
            </a:r>
            <a:r>
              <a:rPr lang="en-US" sz="2400" b="1" dirty="0" smtClean="0"/>
              <a:t> </a:t>
            </a:r>
            <a:r>
              <a:rPr lang="en-US" sz="2400" dirty="0" smtClean="0"/>
              <a:t>outside . </a:t>
            </a:r>
            <a:r>
              <a:rPr lang="en-US" sz="2400" i="1" dirty="0" smtClean="0"/>
              <a:t>[b-</a:t>
            </a:r>
            <a:r>
              <a:rPr lang="en-US" sz="2400" i="1" dirty="0" err="1" smtClean="0"/>
              <a:t>keus</a:t>
            </a:r>
            <a:r>
              <a:rPr lang="en-US" sz="2400" i="1" dirty="0" smtClean="0"/>
              <a:t>]</a:t>
            </a:r>
          </a:p>
          <a:p>
            <a:pPr>
              <a:buNone/>
            </a:pPr>
            <a:r>
              <a:rPr lang="en-US" sz="2400" dirty="0" smtClean="0"/>
              <a:t>I might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go</a:t>
            </a:r>
            <a:r>
              <a:rPr lang="en-US" sz="2400" dirty="0" smtClean="0"/>
              <a:t> </a:t>
            </a:r>
            <a:r>
              <a:rPr lang="en-US" sz="2400" dirty="0" smtClean="0"/>
              <a:t>outside. </a:t>
            </a:r>
            <a:r>
              <a:rPr lang="en-US" sz="2400" i="1" dirty="0" smtClean="0"/>
              <a:t>[</a:t>
            </a:r>
            <a:r>
              <a:rPr lang="en-US" sz="2400" i="1" dirty="0" err="1" smtClean="0"/>
              <a:t>beter</a:t>
            </a:r>
            <a:r>
              <a:rPr lang="en-US" sz="2400" i="1" dirty="0" smtClean="0"/>
              <a:t>]</a:t>
            </a:r>
            <a:endParaRPr lang="en-US" sz="2400" dirty="0" smtClean="0"/>
          </a:p>
          <a:p>
            <a:pPr>
              <a:buNone/>
            </a:pPr>
            <a:r>
              <a:rPr lang="en-US" sz="1800" dirty="0" smtClean="0"/>
              <a:t>(</a:t>
            </a:r>
            <a:r>
              <a:rPr lang="en-US" sz="1800" dirty="0" err="1" smtClean="0"/>
              <a:t>geeft</a:t>
            </a:r>
            <a:r>
              <a:rPr lang="en-US" sz="1800" dirty="0" smtClean="0"/>
              <a:t> “</a:t>
            </a:r>
            <a:r>
              <a:rPr lang="en-US" sz="1800" dirty="0" err="1" smtClean="0"/>
              <a:t>misschien</a:t>
            </a:r>
            <a:r>
              <a:rPr lang="en-US" sz="1800" dirty="0" smtClean="0"/>
              <a:t>” </a:t>
            </a:r>
            <a:r>
              <a:rPr lang="en-US" sz="1800" dirty="0" err="1" smtClean="0"/>
              <a:t>aan</a:t>
            </a:r>
            <a:r>
              <a:rPr lang="en-US" sz="1800" dirty="0" smtClean="0"/>
              <a:t>)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err="1" smtClean="0"/>
              <a:t>Geen</a:t>
            </a:r>
            <a:r>
              <a:rPr lang="en-US" sz="1800" dirty="0" smtClean="0"/>
              <a:t> “</a:t>
            </a:r>
            <a:r>
              <a:rPr lang="en-US" sz="1800" dirty="0" err="1" smtClean="0"/>
              <a:t>voorspelling</a:t>
            </a:r>
            <a:r>
              <a:rPr lang="en-US" sz="1800" dirty="0" smtClean="0"/>
              <a:t>” in </a:t>
            </a:r>
            <a:r>
              <a:rPr lang="en-US" sz="1800" dirty="0" err="1" smtClean="0"/>
              <a:t>verleden</a:t>
            </a:r>
            <a:r>
              <a:rPr lang="en-US" sz="1800" dirty="0" smtClean="0"/>
              <a:t> </a:t>
            </a:r>
            <a:r>
              <a:rPr lang="en-US" sz="1800" dirty="0" err="1" smtClean="0"/>
              <a:t>tijd</a:t>
            </a:r>
            <a:endParaRPr lang="en-US" sz="18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err="1" smtClean="0"/>
              <a:t>Weinig</a:t>
            </a:r>
            <a:r>
              <a:rPr lang="en-US" sz="1800" dirty="0" smtClean="0"/>
              <a:t> </a:t>
            </a:r>
            <a:r>
              <a:rPr lang="en-US" sz="1800" dirty="0" err="1" smtClean="0"/>
              <a:t>als</a:t>
            </a:r>
            <a:r>
              <a:rPr lang="en-US" sz="1800" dirty="0" smtClean="0"/>
              <a:t> </a:t>
            </a:r>
            <a:r>
              <a:rPr lang="en-US" sz="1800" dirty="0" err="1" smtClean="0"/>
              <a:t>vraag</a:t>
            </a:r>
            <a:endParaRPr lang="en-US" sz="1800" dirty="0" smtClean="0"/>
          </a:p>
          <a:p>
            <a:pPr>
              <a:buNone/>
            </a:pPr>
            <a:r>
              <a:rPr lang="en-US" sz="1800" dirty="0" err="1" smtClean="0"/>
              <a:t>gebruikt</a:t>
            </a:r>
            <a:r>
              <a:rPr lang="en-US" sz="1800" dirty="0" smtClean="0"/>
              <a:t> .</a:t>
            </a:r>
          </a:p>
          <a:p>
            <a:pPr>
              <a:buNone/>
            </a:pPr>
            <a:r>
              <a:rPr lang="en-US" sz="2400" dirty="0" smtClean="0"/>
              <a:t>Might it rain?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36096" y="1556792"/>
            <a:ext cx="324651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present simple</a:t>
            </a:r>
          </a:p>
          <a:p>
            <a:pPr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past simple/negation</a:t>
            </a:r>
          </a:p>
          <a:p>
            <a:pPr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question</a:t>
            </a:r>
          </a:p>
          <a:p>
            <a:pPr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861048"/>
            <a:ext cx="3489176" cy="348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ngepast 2">
      <a:majorFont>
        <a:latin typeface="Comic Sans MS"/>
        <a:ea typeface=""/>
        <a:cs typeface=""/>
      </a:majorFont>
      <a:minorFont>
        <a:latin typeface="Palatino Linotype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495</Words>
  <Application>Microsoft Macintosh PowerPoint</Application>
  <PresentationFormat>On-screen Show (4:3)</PresentationFormat>
  <Paragraphs>189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Comic Sans MS</vt:lpstr>
      <vt:lpstr>Palatino Linotype</vt:lpstr>
      <vt:lpstr>Rockwell</vt:lpstr>
      <vt:lpstr>Arial</vt:lpstr>
      <vt:lpstr>Office-thema</vt:lpstr>
      <vt:lpstr>Modal verbs</vt:lpstr>
      <vt:lpstr>What do they do?</vt:lpstr>
      <vt:lpstr>    modify</vt:lpstr>
      <vt:lpstr>Using modals</vt:lpstr>
      <vt:lpstr>Means the same [synonyms]</vt:lpstr>
      <vt:lpstr>Using modals – can [mogelijk]       - to be able to [kunnen]</vt:lpstr>
      <vt:lpstr>Using modals – may [toestemming]</vt:lpstr>
      <vt:lpstr>Sometimes it’s used differently</vt:lpstr>
      <vt:lpstr>Using modals – may [misschien]</vt:lpstr>
      <vt:lpstr>    Using modals – must [dwingend]        – have to [dwingend]        - need to [nodig]</vt:lpstr>
      <vt:lpstr>        Zou                     moeten</vt:lpstr>
      <vt:lpstr>Using modals – want to [gewenst]</vt:lpstr>
      <vt:lpstr>Homework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 verbs</dc:title>
  <dc:creator>Frans Montanus</dc:creator>
  <cp:lastModifiedBy>Microsoft Office User</cp:lastModifiedBy>
  <cp:revision>31</cp:revision>
  <dcterms:created xsi:type="dcterms:W3CDTF">2012-05-24T16:57:20Z</dcterms:created>
  <dcterms:modified xsi:type="dcterms:W3CDTF">2019-05-14T16:43:36Z</dcterms:modified>
</cp:coreProperties>
</file>