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06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D332A7CE-0791-421B-B510-EEF2C2E4880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Klik om de opmaakprofielen van de modeltekst te bewerken</a:t>
            </a:r>
          </a:p>
          <a:p>
            <a:pPr lvl="1"/>
            <a:r>
              <a:rPr lang="en-US" noProof="0" smtClean="0"/>
              <a:t>Tweede niveau</a:t>
            </a:r>
          </a:p>
          <a:p>
            <a:pPr lvl="2"/>
            <a:r>
              <a:rPr lang="en-US" noProof="0" smtClean="0"/>
              <a:t>Derde niveau</a:t>
            </a:r>
          </a:p>
          <a:p>
            <a:pPr lvl="3"/>
            <a:r>
              <a:rPr lang="en-US" noProof="0" smtClean="0"/>
              <a:t>Vierde niveau</a:t>
            </a:r>
          </a:p>
          <a:p>
            <a:pPr lvl="4"/>
            <a:r>
              <a:rPr lang="en-US" noProof="0" smtClean="0"/>
              <a:t>Vijfde niveau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7CEC1E44-65DA-4219-B7EB-28C777A5004B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3057D1-59B3-4A32-B728-2D414FA8F666}" type="slidenum">
              <a:rPr lang="en-US"/>
              <a:pPr/>
              <a:t>1</a:t>
            </a:fld>
            <a:endParaRPr lang="en-US"/>
          </a:p>
        </p:txBody>
      </p:sp>
      <p:sp>
        <p:nvSpPr>
          <p:cNvPr id="112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37BCF-0698-40D7-889A-7EB6D0A4912F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8B8024-CF59-49EF-9938-8975EDE0F35B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540D0-9C70-427E-86AD-77250E315461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E2175-676E-423B-8EBD-1D48B9536EC5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3F227-4310-4AB7-BA90-AF9C923DE374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D1641B-A151-4640-B295-B5603137D7BE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D6A34-48A4-4CD8-B387-F908ADD56C61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22930-C1EC-4942-A84B-687412C83CA9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7050B-1F20-474D-A997-8AE64FFE6A9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B2131-99DD-4071-A40F-37638A175E1D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22484-02AF-4117-B9B1-4A527254842D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590081-18A5-48EF-B08B-53FDF423435F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FFCC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 om de opmaakprofielen van de modeltekst te bewerken</a:t>
            </a:r>
          </a:p>
          <a:p>
            <a:pPr lvl="1"/>
            <a:r>
              <a:rPr lang="en-US" smtClean="0"/>
              <a:t>Tweede niveau</a:t>
            </a:r>
          </a:p>
          <a:p>
            <a:pPr lvl="2"/>
            <a:r>
              <a:rPr lang="en-US" smtClean="0"/>
              <a:t>Derde niveau</a:t>
            </a:r>
          </a:p>
          <a:p>
            <a:pPr lvl="3"/>
            <a:r>
              <a:rPr lang="en-US" smtClean="0"/>
              <a:t>Vierde niveau</a:t>
            </a:r>
          </a:p>
          <a:p>
            <a:pPr lvl="4"/>
            <a:r>
              <a:rPr lang="en-US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E780F056-4BB2-4B87-83E4-71F59B0DBA39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549275"/>
            <a:ext cx="7772400" cy="1470025"/>
          </a:xfrm>
        </p:spPr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Plurals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4221163"/>
            <a:ext cx="6400800" cy="1752600"/>
          </a:xfrm>
        </p:spPr>
        <p:txBody>
          <a:bodyPr/>
          <a:lstStyle/>
          <a:p>
            <a:pPr eaLnBrk="1" hangingPunct="1"/>
            <a:r>
              <a:rPr lang="nl-NL" i="1" smtClean="0">
                <a:latin typeface="Comic Sans MS" pitchFamily="66" charset="0"/>
              </a:rPr>
              <a:t>Meervoud</a:t>
            </a:r>
            <a:endParaRPr lang="en-US" i="1" smtClean="0">
              <a:latin typeface="Comic Sans MS" pitchFamily="66" charset="0"/>
            </a:endParaRPr>
          </a:p>
        </p:txBody>
      </p:sp>
      <p:pic>
        <p:nvPicPr>
          <p:cNvPr id="2052" name="Picture 5" descr="irregularplural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1773238"/>
            <a:ext cx="6048375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The first rule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557338"/>
            <a:ext cx="8229600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nl-NL" sz="2800" smtClean="0"/>
              <a:t>a car     two car</a:t>
            </a:r>
            <a:r>
              <a:rPr lang="nl-NL" sz="2800" b="1" smtClean="0"/>
              <a:t>s                 </a:t>
            </a:r>
            <a:r>
              <a:rPr lang="nl-NL" sz="2800" smtClean="0"/>
              <a:t>a hat   two hat</a:t>
            </a:r>
            <a:r>
              <a:rPr lang="nl-NL" sz="2800" b="1" smtClean="0"/>
              <a:t>s 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an eye  two eye</a:t>
            </a:r>
            <a:r>
              <a:rPr lang="nl-NL" sz="2800" b="1" smtClean="0"/>
              <a:t>s                </a:t>
            </a:r>
            <a:r>
              <a:rPr lang="nl-NL" sz="2800" smtClean="0"/>
              <a:t>a bed two bed</a:t>
            </a:r>
            <a:r>
              <a:rPr lang="nl-NL" sz="2800" b="1" smtClean="0"/>
              <a:t>s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pen    two pen</a:t>
            </a:r>
            <a:r>
              <a:rPr lang="nl-NL" sz="2800" b="1" smtClean="0"/>
              <a:t>s 	      </a:t>
            </a:r>
            <a:r>
              <a:rPr lang="nl-NL" sz="2800" smtClean="0"/>
              <a:t>a friend two friend</a:t>
            </a:r>
            <a:r>
              <a:rPr lang="nl-NL" sz="2800" b="1" smtClean="0"/>
              <a:t>s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an elephant  two elephant</a:t>
            </a:r>
            <a:r>
              <a:rPr lang="nl-NL" sz="2800" b="1" smtClean="0"/>
              <a:t>s   </a:t>
            </a:r>
            <a:r>
              <a:rPr lang="nl-NL" sz="2800" smtClean="0"/>
              <a:t>a plate   two plate</a:t>
            </a:r>
            <a:r>
              <a:rPr lang="nl-NL" sz="2800" b="1" smtClean="0"/>
              <a:t>s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lamp   two lamp</a:t>
            </a:r>
            <a:r>
              <a:rPr lang="nl-NL" sz="2800" b="1" smtClean="0"/>
              <a:t>s   	 </a:t>
            </a:r>
            <a:r>
              <a:rPr lang="nl-NL" sz="2800" smtClean="0"/>
              <a:t>a teacher   two teacher</a:t>
            </a:r>
            <a:r>
              <a:rPr lang="nl-NL" sz="2800" b="1" smtClean="0"/>
              <a:t>s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phone    two phone</a:t>
            </a:r>
            <a:r>
              <a:rPr lang="nl-NL" sz="2800" b="1" smtClean="0"/>
              <a:t>s        </a:t>
            </a:r>
            <a:r>
              <a:rPr lang="nl-NL" sz="2800" smtClean="0"/>
              <a:t>an egg   two egg</a:t>
            </a:r>
            <a:r>
              <a:rPr lang="nl-NL" sz="2800" b="1" smtClean="0"/>
              <a:t>s 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an apple   two apple</a:t>
            </a:r>
            <a:r>
              <a:rPr lang="nl-NL" sz="2800" b="1" smtClean="0"/>
              <a:t>s  		</a:t>
            </a:r>
            <a:r>
              <a:rPr lang="nl-NL" sz="2800" smtClean="0"/>
              <a:t>a sock   two sock</a:t>
            </a:r>
            <a:r>
              <a:rPr lang="nl-NL" sz="2800" b="1" smtClean="0"/>
              <a:t>s 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colour   two colour</a:t>
            </a:r>
            <a:r>
              <a:rPr lang="nl-NL" sz="2800" b="1" smtClean="0"/>
              <a:t>s   	</a:t>
            </a:r>
            <a:r>
              <a:rPr lang="nl-NL" sz="2800" smtClean="0"/>
              <a:t>a bike  two bike</a:t>
            </a:r>
            <a:r>
              <a:rPr lang="nl-NL" sz="2800" b="1" smtClean="0"/>
              <a:t>s</a:t>
            </a: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The second rule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93115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nl-NL" sz="2800" smtClean="0"/>
              <a:t>a box    two box</a:t>
            </a:r>
            <a:r>
              <a:rPr lang="nl-NL" sz="2800" b="1" smtClean="0"/>
              <a:t>es      	  </a:t>
            </a:r>
            <a:r>
              <a:rPr lang="nl-NL" sz="2800" smtClean="0"/>
              <a:t>a watch two watch</a:t>
            </a:r>
            <a:r>
              <a:rPr lang="nl-NL" sz="2800" b="1" smtClean="0"/>
              <a:t>es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bus    two bus(s)</a:t>
            </a:r>
            <a:r>
              <a:rPr lang="nl-NL" sz="2800" b="1" smtClean="0"/>
              <a:t>es     </a:t>
            </a:r>
            <a:r>
              <a:rPr lang="nl-NL" sz="2800" smtClean="0"/>
              <a:t>a witch   two witch</a:t>
            </a:r>
            <a:r>
              <a:rPr lang="nl-NL" sz="2800" b="1" smtClean="0"/>
              <a:t>es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buzz  two buzz</a:t>
            </a:r>
            <a:r>
              <a:rPr lang="nl-NL" sz="2800" b="1" smtClean="0"/>
              <a:t>es 	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sandwich  two sandwich</a:t>
            </a:r>
            <a:r>
              <a:rPr lang="nl-NL" sz="2800" b="1" smtClean="0"/>
              <a:t>es</a:t>
            </a:r>
            <a:endParaRPr lang="en-US" sz="2800" smtClean="0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187450" y="5300663"/>
            <a:ext cx="6626225" cy="76835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/>
              <a:t>         xks    z   sss  tch   </a:t>
            </a:r>
            <a:endParaRPr lang="en-US"/>
          </a:p>
        </p:txBody>
      </p:sp>
      <p:pic>
        <p:nvPicPr>
          <p:cNvPr id="4101" name="Picture 5" descr="MCHM00374_0000[1]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63713" y="5373688"/>
            <a:ext cx="569912" cy="7461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The third rule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93115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nl-NL" sz="2800" b="1" smtClean="0"/>
              <a:t>Rule 3a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ci</a:t>
            </a:r>
            <a:r>
              <a:rPr lang="nl-NL" sz="2800" u="sng" smtClean="0"/>
              <a:t>t</a:t>
            </a:r>
            <a:r>
              <a:rPr lang="nl-NL" sz="2800" b="1" smtClean="0"/>
              <a:t>y    </a:t>
            </a:r>
            <a:r>
              <a:rPr lang="nl-NL" sz="2800" smtClean="0"/>
              <a:t>two ci</a:t>
            </a:r>
            <a:r>
              <a:rPr lang="nl-NL" sz="2800" u="sng" smtClean="0"/>
              <a:t>t</a:t>
            </a:r>
            <a:r>
              <a:rPr lang="nl-NL" sz="2800" b="1" smtClean="0"/>
              <a:t>ies          </a:t>
            </a:r>
            <a:r>
              <a:rPr lang="nl-NL" sz="2800" smtClean="0"/>
              <a:t>a la</a:t>
            </a:r>
            <a:r>
              <a:rPr lang="nl-NL" sz="2800" u="sng" smtClean="0"/>
              <a:t>d</a:t>
            </a:r>
            <a:r>
              <a:rPr lang="nl-NL" sz="2800" b="1" smtClean="0"/>
              <a:t>y     </a:t>
            </a:r>
            <a:r>
              <a:rPr lang="nl-NL" sz="2800" smtClean="0"/>
              <a:t>two la</a:t>
            </a:r>
            <a:r>
              <a:rPr lang="nl-NL" sz="2800" u="sng" smtClean="0"/>
              <a:t>d</a:t>
            </a:r>
            <a:r>
              <a:rPr lang="nl-NL" sz="2800" b="1" smtClean="0"/>
              <a:t>ies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ba</a:t>
            </a:r>
            <a:r>
              <a:rPr lang="nl-NL" sz="2800" u="sng" smtClean="0"/>
              <a:t>b</a:t>
            </a:r>
            <a:r>
              <a:rPr lang="nl-NL" sz="2800" b="1" smtClean="0"/>
              <a:t>y  </a:t>
            </a:r>
            <a:r>
              <a:rPr lang="nl-NL" sz="2800" smtClean="0"/>
              <a:t>two ba</a:t>
            </a:r>
            <a:r>
              <a:rPr lang="nl-NL" sz="2800" u="sng" smtClean="0"/>
              <a:t>b</a:t>
            </a:r>
            <a:r>
              <a:rPr lang="nl-NL" sz="2800" b="1" smtClean="0"/>
              <a:t>ies       </a:t>
            </a:r>
            <a:r>
              <a:rPr lang="nl-NL" sz="2800" smtClean="0"/>
              <a:t>a hob</a:t>
            </a:r>
            <a:r>
              <a:rPr lang="nl-NL" sz="2800" u="sng" smtClean="0"/>
              <a:t>b</a:t>
            </a:r>
            <a:r>
              <a:rPr lang="nl-NL" sz="2800" b="1" smtClean="0"/>
              <a:t>y </a:t>
            </a:r>
            <a:r>
              <a:rPr lang="nl-NL" sz="2800" smtClean="0"/>
              <a:t>two hob</a:t>
            </a:r>
            <a:r>
              <a:rPr lang="nl-NL" sz="2800" u="sng" smtClean="0"/>
              <a:t>b</a:t>
            </a:r>
            <a:r>
              <a:rPr lang="nl-NL" sz="2800" b="1" smtClean="0"/>
              <a:t>ies</a:t>
            </a:r>
          </a:p>
          <a:p>
            <a:pPr eaLnBrk="1" hangingPunct="1">
              <a:buFontTx/>
              <a:buNone/>
            </a:pPr>
            <a:r>
              <a:rPr lang="nl-NL" sz="2800" b="1" smtClean="0"/>
              <a:t>Rule 3 b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t</a:t>
            </a:r>
            <a:r>
              <a:rPr lang="nl-NL" sz="2800" u="sng" smtClean="0"/>
              <a:t>o</a:t>
            </a:r>
            <a:r>
              <a:rPr lang="nl-NL" sz="2800" b="1" smtClean="0"/>
              <a:t>y</a:t>
            </a:r>
            <a:r>
              <a:rPr lang="nl-NL" sz="2800" smtClean="0"/>
              <a:t>     two t</a:t>
            </a:r>
            <a:r>
              <a:rPr lang="nl-NL" sz="2800" u="sng" smtClean="0"/>
              <a:t>o</a:t>
            </a:r>
            <a:r>
              <a:rPr lang="nl-NL" sz="2800" smtClean="0"/>
              <a:t>y</a:t>
            </a:r>
            <a:r>
              <a:rPr lang="nl-NL" sz="2800" b="1" smtClean="0"/>
              <a:t>s</a:t>
            </a:r>
            <a:r>
              <a:rPr lang="nl-NL" sz="2800" smtClean="0"/>
              <a:t>           a d</a:t>
            </a:r>
            <a:r>
              <a:rPr lang="nl-NL" sz="2800" u="sng" smtClean="0"/>
              <a:t>a</a:t>
            </a:r>
            <a:r>
              <a:rPr lang="nl-NL" sz="2800" b="1" smtClean="0"/>
              <a:t>y</a:t>
            </a:r>
            <a:r>
              <a:rPr lang="nl-NL" sz="2800" smtClean="0"/>
              <a:t>      two d</a:t>
            </a:r>
            <a:r>
              <a:rPr lang="nl-NL" sz="2800" u="sng" smtClean="0"/>
              <a:t>a</a:t>
            </a:r>
            <a:r>
              <a:rPr lang="nl-NL" sz="2800" b="1" smtClean="0"/>
              <a:t>ys</a:t>
            </a:r>
          </a:p>
          <a:p>
            <a:pPr eaLnBrk="1" hangingPunct="1">
              <a:buFontTx/>
              <a:buNone/>
            </a:pPr>
            <a:r>
              <a:rPr lang="nl-NL" sz="2800" smtClean="0"/>
              <a:t>a g</a:t>
            </a:r>
            <a:r>
              <a:rPr lang="nl-NL" sz="2800" u="sng" smtClean="0"/>
              <a:t>u</a:t>
            </a:r>
            <a:r>
              <a:rPr lang="nl-NL" sz="2800" b="1" smtClean="0"/>
              <a:t>y</a:t>
            </a:r>
            <a:r>
              <a:rPr lang="nl-NL" sz="2800" smtClean="0"/>
              <a:t>    two g</a:t>
            </a:r>
            <a:r>
              <a:rPr lang="nl-NL" sz="2800" u="sng" smtClean="0"/>
              <a:t>u</a:t>
            </a:r>
            <a:r>
              <a:rPr lang="nl-NL" sz="2800" b="1" smtClean="0"/>
              <a:t>ys         </a:t>
            </a:r>
            <a:r>
              <a:rPr lang="nl-NL" sz="2800" smtClean="0"/>
              <a:t> a k</a:t>
            </a:r>
            <a:r>
              <a:rPr lang="nl-NL" sz="2800" u="sng" smtClean="0"/>
              <a:t>e</a:t>
            </a:r>
            <a:r>
              <a:rPr lang="nl-NL" sz="2800" b="1" smtClean="0"/>
              <a:t>y</a:t>
            </a:r>
            <a:r>
              <a:rPr lang="nl-NL" sz="2800" smtClean="0"/>
              <a:t>      two k</a:t>
            </a:r>
            <a:r>
              <a:rPr lang="nl-NL" sz="2800" u="sng" smtClean="0"/>
              <a:t>e</a:t>
            </a:r>
            <a:r>
              <a:rPr lang="nl-NL" sz="2800" b="1" smtClean="0"/>
              <a:t>ys</a:t>
            </a:r>
            <a:endParaRPr lang="en-US" sz="2800" smtClean="0"/>
          </a:p>
          <a:p>
            <a:pPr eaLnBrk="1" hangingPunct="1"/>
            <a:endParaRPr lang="en-US" sz="2800" smtClean="0"/>
          </a:p>
        </p:txBody>
      </p:sp>
      <p:pic>
        <p:nvPicPr>
          <p:cNvPr id="5124" name="Picture 5" descr="Keys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740650" y="188913"/>
            <a:ext cx="1154113" cy="16176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The fourth rule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mtClean="0"/>
              <a:t>a disc</a:t>
            </a:r>
            <a:r>
              <a:rPr lang="nl-NL" b="1" smtClean="0"/>
              <a:t>o   </a:t>
            </a:r>
            <a:r>
              <a:rPr lang="nl-NL" smtClean="0"/>
              <a:t>two disco</a:t>
            </a:r>
            <a:r>
              <a:rPr lang="nl-NL" b="1" smtClean="0"/>
              <a:t>s      </a:t>
            </a:r>
            <a:r>
              <a:rPr lang="nl-NL" smtClean="0"/>
              <a:t>a pian</a:t>
            </a:r>
            <a:r>
              <a:rPr lang="nl-NL" b="1" smtClean="0"/>
              <a:t>o  </a:t>
            </a:r>
            <a:r>
              <a:rPr lang="nl-NL" smtClean="0"/>
              <a:t>two piano</a:t>
            </a:r>
            <a:r>
              <a:rPr lang="nl-NL" b="1" smtClean="0"/>
              <a:t>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mtClean="0"/>
              <a:t>a phot</a:t>
            </a:r>
            <a:r>
              <a:rPr lang="nl-NL" b="1" smtClean="0"/>
              <a:t>o  </a:t>
            </a:r>
            <a:r>
              <a:rPr lang="nl-NL" smtClean="0"/>
              <a:t>two photo</a:t>
            </a:r>
            <a:r>
              <a:rPr lang="nl-NL" b="1" smtClean="0"/>
              <a:t>s      </a:t>
            </a:r>
            <a:r>
              <a:rPr lang="nl-NL" smtClean="0"/>
              <a:t>a logo    two logo</a:t>
            </a:r>
            <a:r>
              <a:rPr lang="nl-NL" b="1" smtClean="0"/>
              <a:t>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nl-NL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b="1" smtClean="0"/>
              <a:t>Exceptions: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mtClean="0"/>
              <a:t>a tomat</a:t>
            </a:r>
            <a:r>
              <a:rPr lang="nl-NL" b="1" smtClean="0"/>
              <a:t>o </a:t>
            </a:r>
            <a:r>
              <a:rPr lang="nl-NL" smtClean="0"/>
              <a:t>two tomat</a:t>
            </a:r>
            <a:r>
              <a:rPr lang="nl-NL" b="1" smtClean="0"/>
              <a:t>oes </a:t>
            </a:r>
            <a:r>
              <a:rPr lang="nl-NL" smtClean="0"/>
              <a:t>a her</a:t>
            </a:r>
            <a:r>
              <a:rPr lang="nl-NL" b="1" smtClean="0"/>
              <a:t>o   </a:t>
            </a:r>
            <a:r>
              <a:rPr lang="nl-NL" smtClean="0"/>
              <a:t>two her</a:t>
            </a:r>
            <a:r>
              <a:rPr lang="nl-NL" b="1" smtClean="0"/>
              <a:t>oes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mtClean="0"/>
              <a:t>a potat</a:t>
            </a:r>
            <a:r>
              <a:rPr lang="nl-NL" b="1" smtClean="0"/>
              <a:t>o  </a:t>
            </a:r>
            <a:r>
              <a:rPr lang="nl-NL" smtClean="0"/>
              <a:t>two potat</a:t>
            </a:r>
            <a:r>
              <a:rPr lang="nl-NL" b="1" smtClean="0"/>
              <a:t>oes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nl-NL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mtClean="0"/>
              <a:t>a mosquit</a:t>
            </a:r>
            <a:r>
              <a:rPr lang="nl-NL" b="1" smtClean="0"/>
              <a:t>o    </a:t>
            </a:r>
            <a:r>
              <a:rPr lang="nl-NL" smtClean="0"/>
              <a:t>two</a:t>
            </a:r>
            <a:r>
              <a:rPr lang="nl-NL" b="1" smtClean="0"/>
              <a:t> </a:t>
            </a:r>
            <a:r>
              <a:rPr lang="nl-NL" smtClean="0"/>
              <a:t>mosquito(e)</a:t>
            </a:r>
            <a:r>
              <a:rPr lang="nl-NL" b="1" smtClean="0"/>
              <a:t>s</a:t>
            </a:r>
            <a:endParaRPr lang="en-US" smtClean="0"/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  <p:pic>
        <p:nvPicPr>
          <p:cNvPr id="6148" name="Picture 5" descr="cartoon_mosquito_illustratio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125" y="4076700"/>
            <a:ext cx="202882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The fifth rule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59713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nl-NL" sz="2400" smtClean="0"/>
              <a:t>a lea</a:t>
            </a:r>
            <a:r>
              <a:rPr lang="nl-NL" sz="2400" b="1" smtClean="0"/>
              <a:t>f   </a:t>
            </a:r>
            <a:r>
              <a:rPr lang="nl-NL" sz="2400" smtClean="0"/>
              <a:t>two lea</a:t>
            </a:r>
            <a:r>
              <a:rPr lang="nl-NL" sz="2400" b="1" smtClean="0"/>
              <a:t>ves              </a:t>
            </a:r>
            <a:r>
              <a:rPr lang="nl-NL" sz="2400" smtClean="0"/>
              <a:t>a thie</a:t>
            </a:r>
            <a:r>
              <a:rPr lang="nl-NL" sz="2400" b="1" smtClean="0"/>
              <a:t>f  </a:t>
            </a:r>
            <a:r>
              <a:rPr lang="nl-NL" sz="2400" smtClean="0"/>
              <a:t>two thie</a:t>
            </a:r>
            <a:r>
              <a:rPr lang="nl-NL" sz="2400" b="1" smtClean="0"/>
              <a:t>ves</a:t>
            </a:r>
          </a:p>
          <a:p>
            <a:pPr eaLnBrk="1" hangingPunct="1">
              <a:buFontTx/>
              <a:buNone/>
            </a:pPr>
            <a:r>
              <a:rPr lang="nl-NL" sz="2400" smtClean="0"/>
              <a:t>a wi</a:t>
            </a:r>
            <a:r>
              <a:rPr lang="nl-NL" sz="2400" b="1" smtClean="0"/>
              <a:t>f</a:t>
            </a:r>
            <a:r>
              <a:rPr lang="nl-NL" sz="2400" smtClean="0"/>
              <a:t>e  two wi</a:t>
            </a:r>
            <a:r>
              <a:rPr lang="nl-NL" sz="2400" b="1" smtClean="0"/>
              <a:t>ves                </a:t>
            </a:r>
            <a:r>
              <a:rPr lang="nl-NL" sz="2400" smtClean="0"/>
              <a:t>a shel</a:t>
            </a:r>
            <a:r>
              <a:rPr lang="nl-NL" sz="2400" b="1" smtClean="0"/>
              <a:t>f </a:t>
            </a:r>
            <a:r>
              <a:rPr lang="nl-NL" sz="2400" smtClean="0"/>
              <a:t>two shel</a:t>
            </a:r>
            <a:r>
              <a:rPr lang="nl-NL" sz="2400" b="1" smtClean="0"/>
              <a:t>ves</a:t>
            </a:r>
          </a:p>
          <a:p>
            <a:pPr eaLnBrk="1" hangingPunct="1">
              <a:buFontTx/>
              <a:buNone/>
            </a:pPr>
            <a:endParaRPr lang="nl-NL" sz="2400" smtClean="0"/>
          </a:p>
          <a:p>
            <a:pPr eaLnBrk="1" hangingPunct="1">
              <a:buFontTx/>
              <a:buNone/>
            </a:pPr>
            <a:r>
              <a:rPr lang="nl-NL" sz="2400" smtClean="0"/>
              <a:t>a cu</a:t>
            </a:r>
            <a:r>
              <a:rPr lang="nl-NL" sz="2400" b="1" smtClean="0"/>
              <a:t>ff  </a:t>
            </a:r>
            <a:r>
              <a:rPr lang="nl-NL" sz="2400" smtClean="0"/>
              <a:t>two cu</a:t>
            </a:r>
            <a:r>
              <a:rPr lang="nl-NL" sz="2400" b="1" smtClean="0"/>
              <a:t>ffs                  </a:t>
            </a:r>
            <a:r>
              <a:rPr lang="nl-NL" sz="2400" smtClean="0"/>
              <a:t>a cli</a:t>
            </a:r>
            <a:r>
              <a:rPr lang="nl-NL" sz="2400" b="1" smtClean="0"/>
              <a:t>ff   </a:t>
            </a:r>
            <a:r>
              <a:rPr lang="nl-NL" sz="2400" smtClean="0"/>
              <a:t>two cli</a:t>
            </a:r>
            <a:r>
              <a:rPr lang="nl-NL" sz="2400" b="1" smtClean="0"/>
              <a:t>ffs</a:t>
            </a:r>
          </a:p>
          <a:p>
            <a:pPr eaLnBrk="1" hangingPunct="1">
              <a:buFontTx/>
              <a:buNone/>
            </a:pPr>
            <a:r>
              <a:rPr lang="nl-NL" sz="2400" smtClean="0"/>
              <a:t>a pu</a:t>
            </a:r>
            <a:r>
              <a:rPr lang="nl-NL" sz="2400" b="1" smtClean="0"/>
              <a:t>ff  </a:t>
            </a:r>
            <a:r>
              <a:rPr lang="nl-NL" sz="2400" smtClean="0"/>
              <a:t>two pu</a:t>
            </a:r>
            <a:r>
              <a:rPr lang="nl-NL" sz="2400" b="1" smtClean="0"/>
              <a:t>ffs                </a:t>
            </a:r>
          </a:p>
          <a:p>
            <a:pPr eaLnBrk="1" hangingPunct="1">
              <a:buFontTx/>
              <a:buNone/>
            </a:pPr>
            <a:endParaRPr lang="nl-NL" sz="2400" b="1" smtClean="0"/>
          </a:p>
          <a:p>
            <a:pPr eaLnBrk="1" hangingPunct="1">
              <a:buFontTx/>
              <a:buNone/>
            </a:pPr>
            <a:r>
              <a:rPr lang="nl-NL" sz="2400" b="1" smtClean="0"/>
              <a:t>Exceptions			</a:t>
            </a:r>
          </a:p>
          <a:p>
            <a:pPr eaLnBrk="1" hangingPunct="1">
              <a:buFontTx/>
              <a:buNone/>
            </a:pPr>
            <a:r>
              <a:rPr lang="nl-NL" sz="2400" smtClean="0"/>
              <a:t>a chief </a:t>
            </a:r>
            <a:r>
              <a:rPr lang="en-US" sz="2400" smtClean="0"/>
              <a:t>two chie</a:t>
            </a:r>
            <a:r>
              <a:rPr lang="en-US" sz="2400" b="1" smtClean="0"/>
              <a:t>fs 		</a:t>
            </a:r>
            <a:r>
              <a:rPr lang="en-US" sz="2400" smtClean="0"/>
              <a:t>a roo</a:t>
            </a:r>
            <a:r>
              <a:rPr lang="en-US" sz="2400" b="1" smtClean="0"/>
              <a:t>f	  </a:t>
            </a:r>
            <a:r>
              <a:rPr lang="en-US" sz="2400" smtClean="0"/>
              <a:t>two roo</a:t>
            </a:r>
            <a:r>
              <a:rPr lang="en-US" sz="2400" b="1" smtClean="0"/>
              <a:t>fs	</a:t>
            </a:r>
          </a:p>
        </p:txBody>
      </p:sp>
      <p:pic>
        <p:nvPicPr>
          <p:cNvPr id="7172" name="Picture 5" descr="ChiefJoseph5-5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229225"/>
            <a:ext cx="960438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6" descr="ChiefJoseph5-500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08175" y="5229225"/>
            <a:ext cx="957263" cy="1328738"/>
          </a:xfrm>
          <a:noFill/>
        </p:spPr>
      </p:pic>
      <p:pic>
        <p:nvPicPr>
          <p:cNvPr id="7174" name="Picture 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275" y="5157788"/>
            <a:ext cx="16002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063" y="5157788"/>
            <a:ext cx="16002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Irregular 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1628775"/>
            <a:ext cx="7848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smtClean="0"/>
              <a:t>a child 	two children       a man	two men</a:t>
            </a:r>
          </a:p>
          <a:p>
            <a:pPr eaLnBrk="1" hangingPunct="1">
              <a:buFontTx/>
              <a:buNone/>
            </a:pPr>
            <a:r>
              <a:rPr lang="en-US" sz="2400" smtClean="0"/>
              <a:t>a woman	two women       a tooth       </a:t>
            </a:r>
            <a:r>
              <a:rPr lang="nl-NL" sz="2400" smtClean="0"/>
              <a:t>two teeth</a:t>
            </a:r>
          </a:p>
          <a:p>
            <a:pPr eaLnBrk="1" hangingPunct="1">
              <a:buFontTx/>
              <a:buNone/>
            </a:pPr>
            <a:r>
              <a:rPr lang="nl-NL" sz="2400" smtClean="0"/>
              <a:t>a foot     	two feet            a goose      two geese</a:t>
            </a:r>
          </a:p>
          <a:p>
            <a:pPr eaLnBrk="1" hangingPunct="1">
              <a:buFontTx/>
              <a:buNone/>
            </a:pPr>
            <a:r>
              <a:rPr lang="nl-NL" sz="2400" smtClean="0"/>
              <a:t>a fish        	two fish	   </a:t>
            </a:r>
            <a:r>
              <a:rPr lang="en-US" sz="2400" smtClean="0"/>
              <a:t>a sheep  	two sheep</a:t>
            </a:r>
          </a:p>
          <a:p>
            <a:pPr eaLnBrk="1" hangingPunct="1">
              <a:buFontTx/>
              <a:buNone/>
            </a:pPr>
            <a:r>
              <a:rPr lang="en-US" sz="2400" smtClean="0"/>
              <a:t>a mouse	two mice           </a:t>
            </a:r>
            <a:r>
              <a:rPr lang="nl-NL" sz="2400" smtClean="0"/>
              <a:t>an ox         two oxen</a:t>
            </a:r>
          </a:p>
          <a:p>
            <a:pPr eaLnBrk="1" hangingPunct="1">
              <a:buFontTx/>
              <a:buNone/>
            </a:pPr>
            <a:endParaRPr lang="nl-NL" sz="2400" smtClean="0"/>
          </a:p>
          <a:p>
            <a:pPr eaLnBrk="1" hangingPunct="1">
              <a:buFontTx/>
              <a:buNone/>
            </a:pPr>
            <a:r>
              <a:rPr lang="nl-NL" sz="2400" smtClean="0"/>
              <a:t>an analysis 		two analyses</a:t>
            </a:r>
          </a:p>
          <a:p>
            <a:pPr eaLnBrk="1" hangingPunct="1">
              <a:buFontTx/>
              <a:buNone/>
            </a:pPr>
            <a:r>
              <a:rPr lang="nl-NL" sz="2400" smtClean="0"/>
              <a:t>a datum 		two data</a:t>
            </a:r>
          </a:p>
          <a:p>
            <a:pPr eaLnBrk="1" hangingPunct="1">
              <a:buFontTx/>
              <a:buNone/>
            </a:pPr>
            <a:r>
              <a:rPr lang="nl-NL" sz="2400" smtClean="0"/>
              <a:t>a criterion		two criteria</a:t>
            </a:r>
          </a:p>
          <a:p>
            <a:pPr eaLnBrk="1" hangingPunct="1">
              <a:buFontTx/>
              <a:buNone/>
            </a:pPr>
            <a:r>
              <a:rPr lang="nl-NL" sz="2400" smtClean="0"/>
              <a:t>a basis    		two bases</a:t>
            </a:r>
          </a:p>
          <a:p>
            <a:pPr eaLnBrk="1" hangingPunct="1"/>
            <a:endParaRPr lang="en-US" sz="2400" smtClean="0"/>
          </a:p>
          <a:p>
            <a:pPr eaLnBrk="1" hangingPunct="1"/>
            <a:endParaRPr lang="en-US" sz="2400" smtClean="0"/>
          </a:p>
        </p:txBody>
      </p:sp>
      <p:pic>
        <p:nvPicPr>
          <p:cNvPr id="8196" name="Picture 6" descr="MCj03463170000[1]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867400" y="260350"/>
            <a:ext cx="942975" cy="755650"/>
          </a:xfrm>
          <a:noFill/>
        </p:spPr>
      </p:pic>
      <p:sp>
        <p:nvSpPr>
          <p:cNvPr id="8197" name="Text Box 8"/>
          <p:cNvSpPr txBox="1">
            <a:spLocks noChangeArrowheads="1"/>
          </p:cNvSpPr>
          <p:nvPr/>
        </p:nvSpPr>
        <p:spPr bwMode="auto">
          <a:xfrm>
            <a:off x="5867400" y="4508500"/>
            <a:ext cx="2808288" cy="14700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/>
              <a:t>Learn these!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Never, ever ……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nl-NL" sz="9600" smtClean="0"/>
              <a:t>         ‘</a:t>
            </a:r>
            <a:endParaRPr lang="en-US" sz="9600" smtClean="0"/>
          </a:p>
        </p:txBody>
      </p:sp>
      <p:pic>
        <p:nvPicPr>
          <p:cNvPr id="9220" name="Picture 5" descr="istockphoto_6179844-half-finished-forbidden-sig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413" y="1412875"/>
            <a:ext cx="36195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1476375" y="4508500"/>
            <a:ext cx="64087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/>
              <a:t>apostrophe with plurals</a:t>
            </a: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162</Words>
  <Application>Microsoft Office PowerPoint</Application>
  <PresentationFormat>Diavoorstelling (4:3)</PresentationFormat>
  <Paragraphs>58</Paragraphs>
  <Slides>8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1" baseType="lpstr">
      <vt:lpstr>Comic Sans MS</vt:lpstr>
      <vt:lpstr>Arial</vt:lpstr>
      <vt:lpstr>Standaardontwerp</vt:lpstr>
      <vt:lpstr>Plurals</vt:lpstr>
      <vt:lpstr>The first rule</vt:lpstr>
      <vt:lpstr>The second rule</vt:lpstr>
      <vt:lpstr>The third rule</vt:lpstr>
      <vt:lpstr>The fourth rule</vt:lpstr>
      <vt:lpstr>The fifth rule</vt:lpstr>
      <vt:lpstr>Irregular </vt:lpstr>
      <vt:lpstr>Never, ever ……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Plurals</dc:title>
  <dc:creator>Montanus</dc:creator>
  <cp:lastModifiedBy>Frans Montanus</cp:lastModifiedBy>
  <cp:revision>5</cp:revision>
  <dcterms:created xsi:type="dcterms:W3CDTF">2009-09-09T09:37:03Z</dcterms:created>
  <dcterms:modified xsi:type="dcterms:W3CDTF">2013-02-25T12:29:55Z</dcterms:modified>
</cp:coreProperties>
</file>