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6" r:id="rId2"/>
    <p:sldId id="272" r:id="rId3"/>
    <p:sldId id="278" r:id="rId4"/>
    <p:sldId id="269" r:id="rId5"/>
    <p:sldId id="275" r:id="rId6"/>
    <p:sldId id="276" r:id="rId7"/>
    <p:sldId id="277" r:id="rId8"/>
    <p:sldId id="259" r:id="rId9"/>
    <p:sldId id="263" r:id="rId10"/>
    <p:sldId id="273" r:id="rId11"/>
    <p:sldId id="262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DCC2"/>
    <a:srgbClr val="FFCC99"/>
    <a:srgbClr val="CCFFCC"/>
    <a:srgbClr val="FFCC00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061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AAEE7B39-1EE7-4046-BAF5-CD4E25D138BB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het opmaakprofiel van de modelondertitel te bewerken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EDCA37-E681-4A3B-8B12-DBC41B79877A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AF6FB8-8911-40B0-BDC1-47AA3E1E34AD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10EAFC-BDF0-498E-A8E6-489661E9D6BC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50A5D-AA2A-46E2-AE8B-ABCEF3733679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C0960-6673-4AC4-8C97-D796199DDFB6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705C8A-0EE2-44F3-92FC-53F86658D8CA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C5F234-54DF-4284-8F0F-077550324EC8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770D96-4B34-4B83-A63E-13BD9BE588B2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7EA37B-3DE8-4AF9-AC14-6A9FD309FC8A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26B45-FC6B-44F6-9599-8E445C0C99A9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4A70C-223A-4BB5-9A6E-B40EDE7C80B0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el, inhoud en 2 inhoudselemen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ijdelijke aanduiding voor inhoud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1787F-24B1-45C6-8793-55D03D18CE56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kst en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70BCC1-A827-4BF1-A582-F2141BF75807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99"/>
            </a:gs>
            <a:gs pos="100000">
              <a:srgbClr val="DBDCC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Klik om de opmaakprofielen van de modeltekst te bewerken</a:t>
            </a:r>
          </a:p>
          <a:p>
            <a:pPr lvl="1"/>
            <a:r>
              <a:rPr lang="en-US" smtClean="0"/>
              <a:t>Tweede niveau</a:t>
            </a:r>
          </a:p>
          <a:p>
            <a:pPr lvl="2"/>
            <a:r>
              <a:rPr lang="en-US" smtClean="0"/>
              <a:t>Derde niveau</a:t>
            </a:r>
          </a:p>
          <a:p>
            <a:pPr lvl="3"/>
            <a:r>
              <a:rPr lang="en-US" smtClean="0"/>
              <a:t>Vierde niveau</a:t>
            </a:r>
          </a:p>
          <a:p>
            <a:pPr lvl="4"/>
            <a:r>
              <a:rPr lang="en-US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74981FA-7284-492B-AD5A-65C7DCA48942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hyperlink" Target="http://www.animaatjes.nl/plaatjes/donald_duck/0/225.gif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268413"/>
            <a:ext cx="7772400" cy="1470025"/>
          </a:xfrm>
        </p:spPr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Welcome to Grammar’s chicken farm</a:t>
            </a:r>
            <a:endParaRPr lang="en-US" smtClean="0">
              <a:latin typeface="Comic Sans MS" pitchFamily="66" charset="0"/>
            </a:endParaRPr>
          </a:p>
        </p:txBody>
      </p:sp>
      <p:pic>
        <p:nvPicPr>
          <p:cNvPr id="2051" name="Picture 5" descr="chicken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2997200"/>
            <a:ext cx="285750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 Box 6"/>
          <p:cNvSpPr txBox="1">
            <a:spLocks noChangeArrowheads="1"/>
          </p:cNvSpPr>
          <p:nvPr/>
        </p:nvSpPr>
        <p:spPr bwMode="auto">
          <a:xfrm>
            <a:off x="1116013" y="6021388"/>
            <a:ext cx="69850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nl-NL" sz="240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r>
              <a:rPr lang="nl-NL" sz="1600">
                <a:latin typeface="Palatino Linotype" pitchFamily="18" charset="0"/>
              </a:rPr>
              <a:t>© Mary Montanus-Stijnman</a:t>
            </a:r>
            <a:endParaRPr lang="en-US" sz="160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268413"/>
            <a:ext cx="7772400" cy="1470025"/>
          </a:xfrm>
        </p:spPr>
        <p:txBody>
          <a:bodyPr/>
          <a:lstStyle/>
          <a:p>
            <a:pPr eaLnBrk="1" hangingPunct="1"/>
            <a:r>
              <a:rPr lang="nl-NL" dirty="0" smtClean="0">
                <a:latin typeface="Comic Sans MS" pitchFamily="66" charset="0"/>
              </a:rPr>
              <a:t>Present </a:t>
            </a:r>
            <a:r>
              <a:rPr lang="nl-NL" dirty="0" err="1" smtClean="0">
                <a:latin typeface="Comic Sans MS" pitchFamily="66" charset="0"/>
              </a:rPr>
              <a:t>Simple</a:t>
            </a:r>
            <a:r>
              <a:rPr lang="nl-NL" dirty="0" smtClean="0">
                <a:latin typeface="Comic Sans MS" pitchFamily="66" charset="0"/>
              </a:rPr>
              <a:t/>
            </a:r>
            <a:br>
              <a:rPr lang="nl-NL" dirty="0" smtClean="0">
                <a:latin typeface="Comic Sans MS" pitchFamily="66" charset="0"/>
              </a:rPr>
            </a:br>
            <a:r>
              <a:rPr lang="nl-NL" dirty="0" err="1" smtClean="0">
                <a:latin typeface="Comic Sans MS" pitchFamily="66" charset="0"/>
              </a:rPr>
              <a:t>lesson</a:t>
            </a:r>
            <a:r>
              <a:rPr lang="nl-NL" dirty="0" smtClean="0">
                <a:latin typeface="Comic Sans MS" pitchFamily="66" charset="0"/>
              </a:rPr>
              <a:t> </a:t>
            </a:r>
            <a:r>
              <a:rPr lang="nl-NL" dirty="0" err="1" smtClean="0">
                <a:latin typeface="Comic Sans MS" pitchFamily="66" charset="0"/>
              </a:rPr>
              <a:t>one</a:t>
            </a:r>
            <a:r>
              <a:rPr lang="nl-NL" dirty="0" smtClean="0">
                <a:latin typeface="Comic Sans MS" pitchFamily="66" charset="0"/>
              </a:rPr>
              <a:t> – to </a:t>
            </a:r>
            <a:r>
              <a:rPr lang="nl-NL" dirty="0" err="1" smtClean="0">
                <a:latin typeface="Comic Sans MS" pitchFamily="66" charset="0"/>
              </a:rPr>
              <a:t>be</a:t>
            </a:r>
            <a:r>
              <a:rPr lang="nl-NL" dirty="0" smtClean="0">
                <a:latin typeface="Comic Sans MS" pitchFamily="66" charset="0"/>
              </a:rPr>
              <a:t>; to have</a:t>
            </a:r>
            <a:endParaRPr lang="en-US" dirty="0" smtClean="0">
              <a:latin typeface="Comic Sans MS" pitchFamily="66" charset="0"/>
            </a:endParaRPr>
          </a:p>
        </p:txBody>
      </p:sp>
      <p:pic>
        <p:nvPicPr>
          <p:cNvPr id="3075" name="Picture 3" descr="chicken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2997200"/>
            <a:ext cx="285750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116013" y="6021388"/>
            <a:ext cx="698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 sz="2400">
                <a:latin typeface="Comic Sans MS" pitchFamily="66" charset="0"/>
              </a:rPr>
              <a:t>Get out a pen and a sheet of paper … we’re off!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itchFamily="66" charset="0"/>
              </a:rPr>
              <a:t>to be </a:t>
            </a:r>
            <a:r>
              <a:rPr lang="en-US" sz="2400" i="1" dirty="0" smtClean="0">
                <a:latin typeface="Comic Sans MS" pitchFamily="66" charset="0"/>
              </a:rPr>
              <a:t>[</a:t>
            </a:r>
            <a:r>
              <a:rPr lang="en-US" sz="2400" i="1" dirty="0" err="1" smtClean="0">
                <a:latin typeface="Comic Sans MS" pitchFamily="66" charset="0"/>
              </a:rPr>
              <a:t>zijn</a:t>
            </a:r>
            <a:r>
              <a:rPr lang="en-US" sz="2400" i="1" dirty="0" smtClean="0">
                <a:latin typeface="Comic Sans MS" pitchFamily="66" charset="0"/>
              </a:rPr>
              <a:t>]          </a:t>
            </a:r>
            <a:r>
              <a:rPr lang="en-US" dirty="0" smtClean="0">
                <a:latin typeface="Comic Sans MS" pitchFamily="66" charset="0"/>
              </a:rPr>
              <a:t>to have (got) </a:t>
            </a:r>
            <a:r>
              <a:rPr lang="en-US" sz="2400" i="1" dirty="0" smtClean="0">
                <a:latin typeface="Comic Sans MS" pitchFamily="66" charset="0"/>
              </a:rPr>
              <a:t>[</a:t>
            </a:r>
            <a:r>
              <a:rPr lang="en-US" sz="2400" i="1" dirty="0" err="1" smtClean="0">
                <a:latin typeface="Comic Sans MS" pitchFamily="66" charset="0"/>
              </a:rPr>
              <a:t>hebben</a:t>
            </a:r>
            <a:r>
              <a:rPr lang="en-US" sz="2400" i="1" dirty="0" smtClean="0">
                <a:latin typeface="Comic Sans MS" pitchFamily="66" charset="0"/>
              </a:rPr>
              <a:t>]</a:t>
            </a:r>
            <a:endParaRPr lang="en-US" sz="2400" i="1" dirty="0">
              <a:latin typeface="Comic Sans MS" pitchFamily="66" charset="0"/>
            </a:endParaRP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3600" i="1" dirty="0" err="1" smtClean="0">
                <a:latin typeface="Comic Sans MS" pitchFamily="66" charset="0"/>
              </a:rPr>
              <a:t>eigenschappen</a:t>
            </a:r>
            <a:endParaRPr lang="en-US" sz="3600" i="1" dirty="0">
              <a:latin typeface="Comic Sans MS" pitchFamily="66" charset="0"/>
            </a:endParaRP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3600" i="1" dirty="0" err="1" smtClean="0">
                <a:latin typeface="Comic Sans MS" pitchFamily="66" charset="0"/>
              </a:rPr>
              <a:t>dingen</a:t>
            </a:r>
            <a:r>
              <a:rPr lang="en-US" sz="3600" i="1" dirty="0" smtClean="0">
                <a:latin typeface="Comic Sans MS" pitchFamily="66" charset="0"/>
              </a:rPr>
              <a:t>  </a:t>
            </a:r>
            <a:r>
              <a:rPr lang="en-US" sz="3600" i="1" dirty="0" err="1" smtClean="0">
                <a:latin typeface="Comic Sans MS" pitchFamily="66" charset="0"/>
              </a:rPr>
              <a:t>bezitten</a:t>
            </a:r>
            <a:endParaRPr lang="en-US" sz="3600" i="1" dirty="0" smtClean="0">
              <a:latin typeface="Comic Sans MS" pitchFamily="66" charset="0"/>
            </a:endParaRPr>
          </a:p>
          <a:p>
            <a:pPr>
              <a:buNone/>
            </a:pPr>
            <a:endParaRPr lang="nl-NL" sz="3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nl-NL" sz="3600" dirty="0" smtClean="0">
                <a:latin typeface="Comic Sans MS" pitchFamily="66" charset="0"/>
              </a:rPr>
              <a:t>The </a:t>
            </a:r>
            <a:r>
              <a:rPr lang="nl-NL" sz="3600" dirty="0" err="1" smtClean="0">
                <a:latin typeface="Comic Sans MS" pitchFamily="66" charset="0"/>
              </a:rPr>
              <a:t>cat</a:t>
            </a:r>
            <a:r>
              <a:rPr lang="nl-NL" sz="3600" dirty="0" smtClean="0">
                <a:latin typeface="Comic Sans MS" pitchFamily="66" charset="0"/>
              </a:rPr>
              <a:t> has (</a:t>
            </a:r>
            <a:r>
              <a:rPr lang="nl-NL" sz="3600" dirty="0" err="1" smtClean="0">
                <a:latin typeface="Comic Sans MS" pitchFamily="66" charset="0"/>
              </a:rPr>
              <a:t>got</a:t>
            </a:r>
            <a:r>
              <a:rPr lang="nl-NL" sz="3600" dirty="0" smtClean="0">
                <a:latin typeface="Comic Sans MS" pitchFamily="66" charset="0"/>
              </a:rPr>
              <a:t>) a </a:t>
            </a:r>
            <a:r>
              <a:rPr lang="nl-NL" sz="3600" dirty="0" err="1" smtClean="0">
                <a:latin typeface="Comic Sans MS" pitchFamily="66" charset="0"/>
              </a:rPr>
              <a:t>ball</a:t>
            </a:r>
            <a:r>
              <a:rPr lang="nl-NL" sz="36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en-US" sz="3600" dirty="0" smtClean="0">
              <a:latin typeface="Comic Sans MS" pitchFamily="66" charset="0"/>
            </a:endParaRPr>
          </a:p>
          <a:p>
            <a:endParaRPr lang="en-US" sz="3600" dirty="0">
              <a:latin typeface="Comic Sans MS" pitchFamily="66" charset="0"/>
            </a:endParaRPr>
          </a:p>
        </p:txBody>
      </p:sp>
      <p:sp>
        <p:nvSpPr>
          <p:cNvPr id="7" name="Rechthoek 6"/>
          <p:cNvSpPr/>
          <p:nvPr/>
        </p:nvSpPr>
        <p:spPr>
          <a:xfrm>
            <a:off x="467544" y="292494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nl-NL" sz="3600" dirty="0" smtClean="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r>
              <a:rPr lang="nl-NL" sz="3600" dirty="0" err="1" smtClean="0">
                <a:latin typeface="Comic Sans MS" pitchFamily="66" charset="0"/>
              </a:rPr>
              <a:t>Tomatoes</a:t>
            </a:r>
            <a:r>
              <a:rPr lang="nl-NL" sz="3600" dirty="0" smtClean="0">
                <a:latin typeface="Comic Sans MS" pitchFamily="66" charset="0"/>
              </a:rPr>
              <a:t> are red.</a:t>
            </a:r>
          </a:p>
        </p:txBody>
      </p:sp>
      <p:pic>
        <p:nvPicPr>
          <p:cNvPr id="8" name="Picture 35" descr="kat1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4509120"/>
            <a:ext cx="2016125" cy="185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9" descr="tomato-62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4437112"/>
            <a:ext cx="2376488" cy="158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Present simple - form</a:t>
            </a:r>
            <a:endParaRPr lang="en-US" smtClean="0">
              <a:latin typeface="Comic Sans MS" pitchFamily="66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17573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nl-NL" smtClean="0">
                <a:latin typeface="Comic Sans MS" pitchFamily="66" charset="0"/>
              </a:rPr>
              <a:t>Important verbs –</a:t>
            </a:r>
            <a:r>
              <a:rPr lang="nl-NL" smtClean="0"/>
              <a:t> </a:t>
            </a:r>
            <a:r>
              <a:rPr lang="nl-NL" sz="2400" smtClean="0"/>
              <a:t>belangrijke werkwoorden</a:t>
            </a:r>
          </a:p>
          <a:p>
            <a:pPr algn="ctr" eaLnBrk="1" hangingPunct="1">
              <a:buFontTx/>
              <a:buNone/>
            </a:pPr>
            <a:r>
              <a:rPr lang="nl-NL" smtClean="0">
                <a:latin typeface="Comic Sans MS" pitchFamily="66" charset="0"/>
              </a:rPr>
              <a:t>to be</a:t>
            </a:r>
            <a:r>
              <a:rPr lang="nl-NL" smtClean="0"/>
              <a:t> </a:t>
            </a:r>
            <a:r>
              <a:rPr lang="nl-NL" sz="2400" smtClean="0"/>
              <a:t>– zijn</a:t>
            </a:r>
          </a:p>
          <a:p>
            <a:pPr algn="ctr" eaLnBrk="1" hangingPunct="1">
              <a:buFontTx/>
              <a:buNone/>
            </a:pPr>
            <a:r>
              <a:rPr lang="nl-NL" smtClean="0">
                <a:latin typeface="Comic Sans MS" pitchFamily="66" charset="0"/>
              </a:rPr>
              <a:t>to have (got)</a:t>
            </a:r>
            <a:r>
              <a:rPr lang="nl-NL" smtClean="0"/>
              <a:t> </a:t>
            </a:r>
            <a:r>
              <a:rPr lang="nl-NL" sz="2400" smtClean="0"/>
              <a:t>– hebben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468313" y="3500438"/>
            <a:ext cx="1871662" cy="356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NL" sz="2400"/>
              <a:t>I</a:t>
            </a:r>
            <a:r>
              <a:rPr lang="nl-NL"/>
              <a:t> 	</a:t>
            </a:r>
            <a:r>
              <a:rPr lang="nl-NL" sz="2400"/>
              <a:t>am</a:t>
            </a:r>
          </a:p>
          <a:p>
            <a:r>
              <a:rPr lang="nl-NL" sz="2400"/>
              <a:t>you 	are</a:t>
            </a:r>
          </a:p>
          <a:p>
            <a:r>
              <a:rPr lang="nl-NL" sz="2400"/>
              <a:t>he 	is</a:t>
            </a:r>
          </a:p>
          <a:p>
            <a:r>
              <a:rPr lang="nl-NL" sz="2400"/>
              <a:t>she 	is</a:t>
            </a:r>
          </a:p>
          <a:p>
            <a:r>
              <a:rPr lang="nl-NL" sz="2400"/>
              <a:t>It	is</a:t>
            </a:r>
          </a:p>
          <a:p>
            <a:r>
              <a:rPr lang="nl-NL" sz="2400"/>
              <a:t>we 	are</a:t>
            </a:r>
          </a:p>
          <a:p>
            <a:r>
              <a:rPr lang="nl-NL" sz="2400"/>
              <a:t>you 	are</a:t>
            </a:r>
          </a:p>
          <a:p>
            <a:r>
              <a:rPr lang="nl-NL" sz="2400"/>
              <a:t>they 	are</a:t>
            </a:r>
            <a:endParaRPr lang="en-US" sz="2400"/>
          </a:p>
          <a:p>
            <a:pPr>
              <a:spcBef>
                <a:spcPct val="50000"/>
              </a:spcBef>
            </a:pPr>
            <a:endParaRPr lang="en-US" sz="2400"/>
          </a:p>
        </p:txBody>
      </p:sp>
      <p:sp>
        <p:nvSpPr>
          <p:cNvPr id="8197" name="Text Box 6"/>
          <p:cNvSpPr txBox="1">
            <a:spLocks noChangeArrowheads="1"/>
          </p:cNvSpPr>
          <p:nvPr/>
        </p:nvSpPr>
        <p:spPr bwMode="auto">
          <a:xfrm>
            <a:off x="5940425" y="3500438"/>
            <a:ext cx="2447925" cy="356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NL" sz="2400"/>
              <a:t>I</a:t>
            </a:r>
            <a:r>
              <a:rPr lang="nl-NL"/>
              <a:t> 	</a:t>
            </a:r>
            <a:r>
              <a:rPr lang="nl-NL" sz="2400"/>
              <a:t>have</a:t>
            </a:r>
          </a:p>
          <a:p>
            <a:r>
              <a:rPr lang="nl-NL" sz="2400"/>
              <a:t>you 	have</a:t>
            </a:r>
          </a:p>
          <a:p>
            <a:r>
              <a:rPr lang="nl-NL" sz="2400"/>
              <a:t>he 	has</a:t>
            </a:r>
          </a:p>
          <a:p>
            <a:r>
              <a:rPr lang="nl-NL" sz="2400"/>
              <a:t>she	has</a:t>
            </a:r>
          </a:p>
          <a:p>
            <a:r>
              <a:rPr lang="nl-NL" sz="2400"/>
              <a:t>it 	has</a:t>
            </a:r>
          </a:p>
          <a:p>
            <a:r>
              <a:rPr lang="nl-NL" sz="2400"/>
              <a:t>we 	have</a:t>
            </a:r>
          </a:p>
          <a:p>
            <a:r>
              <a:rPr lang="nl-NL" sz="2400"/>
              <a:t>you 	have</a:t>
            </a:r>
          </a:p>
          <a:p>
            <a:r>
              <a:rPr lang="nl-NL" sz="2400"/>
              <a:t>they 	have</a:t>
            </a:r>
            <a:endParaRPr lang="en-US" sz="2400"/>
          </a:p>
          <a:p>
            <a:pPr>
              <a:spcBef>
                <a:spcPct val="50000"/>
              </a:spcBef>
            </a:pPr>
            <a:endParaRPr lang="en-US" sz="2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Present simple – short form</a:t>
            </a:r>
            <a:endParaRPr lang="en-US" smtClean="0">
              <a:latin typeface="Comic Sans MS" pitchFamily="66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17573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nl-NL" smtClean="0">
                <a:latin typeface="Comic Sans MS" pitchFamily="66" charset="0"/>
              </a:rPr>
              <a:t>Important verbs –</a:t>
            </a:r>
            <a:r>
              <a:rPr lang="nl-NL" smtClean="0"/>
              <a:t> </a:t>
            </a:r>
            <a:r>
              <a:rPr lang="nl-NL" sz="2400" smtClean="0"/>
              <a:t>belangrijke werkwoorden</a:t>
            </a:r>
          </a:p>
          <a:p>
            <a:pPr algn="ctr" eaLnBrk="1" hangingPunct="1">
              <a:buFontTx/>
              <a:buNone/>
            </a:pPr>
            <a:r>
              <a:rPr lang="nl-NL" smtClean="0">
                <a:latin typeface="Comic Sans MS" pitchFamily="66" charset="0"/>
              </a:rPr>
              <a:t>to be</a:t>
            </a:r>
            <a:r>
              <a:rPr lang="nl-NL" smtClean="0"/>
              <a:t> </a:t>
            </a:r>
            <a:r>
              <a:rPr lang="nl-NL" sz="2400" smtClean="0"/>
              <a:t>– zijn</a:t>
            </a:r>
          </a:p>
          <a:p>
            <a:pPr algn="ctr" eaLnBrk="1" hangingPunct="1">
              <a:buFontTx/>
              <a:buNone/>
            </a:pPr>
            <a:r>
              <a:rPr lang="nl-NL" smtClean="0">
                <a:latin typeface="Comic Sans MS" pitchFamily="66" charset="0"/>
              </a:rPr>
              <a:t>to have (got)</a:t>
            </a:r>
            <a:r>
              <a:rPr lang="nl-NL" smtClean="0"/>
              <a:t> </a:t>
            </a:r>
            <a:r>
              <a:rPr lang="nl-NL" sz="2400" smtClean="0"/>
              <a:t>– hebben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468313" y="3500438"/>
            <a:ext cx="1871662" cy="356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NL" sz="2400"/>
              <a:t>I</a:t>
            </a:r>
            <a:r>
              <a:rPr lang="nl-NL"/>
              <a:t> 	</a:t>
            </a:r>
            <a:r>
              <a:rPr lang="nl-NL" sz="2400"/>
              <a:t>am</a:t>
            </a:r>
          </a:p>
          <a:p>
            <a:r>
              <a:rPr lang="nl-NL" sz="2400"/>
              <a:t>you 	are</a:t>
            </a:r>
          </a:p>
          <a:p>
            <a:r>
              <a:rPr lang="nl-NL" sz="2400"/>
              <a:t>he 	is</a:t>
            </a:r>
          </a:p>
          <a:p>
            <a:r>
              <a:rPr lang="nl-NL" sz="2400"/>
              <a:t>she 	is</a:t>
            </a:r>
          </a:p>
          <a:p>
            <a:r>
              <a:rPr lang="nl-NL" sz="2400"/>
              <a:t>It	is</a:t>
            </a:r>
          </a:p>
          <a:p>
            <a:r>
              <a:rPr lang="nl-NL" sz="2400"/>
              <a:t>we 	are</a:t>
            </a:r>
          </a:p>
          <a:p>
            <a:r>
              <a:rPr lang="nl-NL" sz="2400"/>
              <a:t>you 	are</a:t>
            </a:r>
          </a:p>
          <a:p>
            <a:r>
              <a:rPr lang="nl-NL" sz="2400"/>
              <a:t>they 	are</a:t>
            </a:r>
            <a:endParaRPr lang="en-US" sz="2400"/>
          </a:p>
          <a:p>
            <a:pPr>
              <a:spcBef>
                <a:spcPct val="50000"/>
              </a:spcBef>
            </a:pPr>
            <a:endParaRPr lang="en-US" sz="2400"/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859338" y="3500438"/>
            <a:ext cx="2017712" cy="356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NL" sz="2400"/>
              <a:t>I</a:t>
            </a:r>
            <a:r>
              <a:rPr lang="nl-NL"/>
              <a:t> 	</a:t>
            </a:r>
            <a:r>
              <a:rPr lang="nl-NL" sz="2400"/>
              <a:t>have</a:t>
            </a:r>
          </a:p>
          <a:p>
            <a:r>
              <a:rPr lang="nl-NL" sz="2400"/>
              <a:t>you 	have</a:t>
            </a:r>
          </a:p>
          <a:p>
            <a:r>
              <a:rPr lang="nl-NL" sz="2400"/>
              <a:t>he 	has</a:t>
            </a:r>
          </a:p>
          <a:p>
            <a:r>
              <a:rPr lang="nl-NL" sz="2400"/>
              <a:t>she	has</a:t>
            </a:r>
          </a:p>
          <a:p>
            <a:r>
              <a:rPr lang="nl-NL" sz="2400"/>
              <a:t>it 	has</a:t>
            </a:r>
          </a:p>
          <a:p>
            <a:r>
              <a:rPr lang="nl-NL" sz="2400"/>
              <a:t>we 	have</a:t>
            </a:r>
          </a:p>
          <a:p>
            <a:r>
              <a:rPr lang="nl-NL" sz="2400"/>
              <a:t>you 	have</a:t>
            </a:r>
          </a:p>
          <a:p>
            <a:r>
              <a:rPr lang="nl-NL" sz="2400"/>
              <a:t>they 	have</a:t>
            </a:r>
            <a:endParaRPr lang="en-US" sz="2400"/>
          </a:p>
          <a:p>
            <a:pPr>
              <a:spcBef>
                <a:spcPct val="50000"/>
              </a:spcBef>
            </a:pPr>
            <a:endParaRPr lang="en-US" sz="2400"/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2700338" y="3573463"/>
            <a:ext cx="1008062" cy="284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/>
              <a:t>I’m</a:t>
            </a:r>
          </a:p>
          <a:p>
            <a:pPr>
              <a:spcBef>
                <a:spcPct val="50000"/>
              </a:spcBef>
            </a:pPr>
            <a:r>
              <a:rPr lang="nl-NL"/>
              <a:t>you’re</a:t>
            </a:r>
          </a:p>
          <a:p>
            <a:pPr>
              <a:spcBef>
                <a:spcPct val="50000"/>
              </a:spcBef>
            </a:pPr>
            <a:r>
              <a:rPr lang="nl-NL"/>
              <a:t>he’s</a:t>
            </a:r>
          </a:p>
          <a:p>
            <a:pPr>
              <a:spcBef>
                <a:spcPct val="50000"/>
              </a:spcBef>
            </a:pPr>
            <a:r>
              <a:rPr lang="nl-NL"/>
              <a:t>……</a:t>
            </a:r>
          </a:p>
          <a:p>
            <a:pPr>
              <a:spcBef>
                <a:spcPct val="50000"/>
              </a:spcBef>
            </a:pPr>
            <a:r>
              <a:rPr lang="nl-NL"/>
              <a:t>……</a:t>
            </a:r>
          </a:p>
          <a:p>
            <a:pPr>
              <a:spcBef>
                <a:spcPct val="50000"/>
              </a:spcBef>
            </a:pPr>
            <a:r>
              <a:rPr lang="nl-NL"/>
              <a:t>……</a:t>
            </a:r>
          </a:p>
          <a:p>
            <a:pPr>
              <a:spcBef>
                <a:spcPct val="50000"/>
              </a:spcBef>
            </a:pPr>
            <a:r>
              <a:rPr lang="nl-NL"/>
              <a:t>……</a:t>
            </a:r>
            <a:endParaRPr lang="en-US"/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7380288" y="3500438"/>
            <a:ext cx="1439862" cy="284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/>
              <a:t>I’ve (got)</a:t>
            </a:r>
          </a:p>
          <a:p>
            <a:pPr>
              <a:spcBef>
                <a:spcPct val="50000"/>
              </a:spcBef>
            </a:pPr>
            <a:r>
              <a:rPr lang="nl-NL"/>
              <a:t>you’ve (got)</a:t>
            </a:r>
          </a:p>
          <a:p>
            <a:pPr>
              <a:spcBef>
                <a:spcPct val="50000"/>
              </a:spcBef>
            </a:pPr>
            <a:r>
              <a:rPr lang="nl-NL"/>
              <a:t>……</a:t>
            </a:r>
          </a:p>
          <a:p>
            <a:pPr>
              <a:spcBef>
                <a:spcPct val="50000"/>
              </a:spcBef>
            </a:pPr>
            <a:r>
              <a:rPr lang="nl-NL"/>
              <a:t>……</a:t>
            </a:r>
          </a:p>
          <a:p>
            <a:pPr>
              <a:spcBef>
                <a:spcPct val="50000"/>
              </a:spcBef>
            </a:pPr>
            <a:r>
              <a:rPr lang="nl-NL"/>
              <a:t>……</a:t>
            </a:r>
          </a:p>
          <a:p>
            <a:pPr>
              <a:spcBef>
                <a:spcPct val="50000"/>
              </a:spcBef>
            </a:pPr>
            <a:r>
              <a:rPr lang="nl-NL"/>
              <a:t>……</a:t>
            </a:r>
          </a:p>
          <a:p>
            <a:pPr>
              <a:spcBef>
                <a:spcPct val="50000"/>
              </a:spcBef>
            </a:pPr>
            <a:r>
              <a:rPr lang="nl-NL"/>
              <a:t>……</a:t>
            </a:r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Present simple – negative form</a:t>
            </a:r>
            <a:endParaRPr lang="en-US" smtClean="0">
              <a:latin typeface="Comic Sans MS" pitchFamily="66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17573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nl-NL" smtClean="0">
                <a:latin typeface="Comic Sans MS" pitchFamily="66" charset="0"/>
              </a:rPr>
              <a:t>Important verbs –</a:t>
            </a:r>
            <a:r>
              <a:rPr lang="nl-NL" smtClean="0"/>
              <a:t> </a:t>
            </a:r>
            <a:r>
              <a:rPr lang="nl-NL" sz="2400" smtClean="0"/>
              <a:t>belangrijke werkwoorden</a:t>
            </a:r>
          </a:p>
          <a:p>
            <a:pPr algn="ctr" eaLnBrk="1" hangingPunct="1">
              <a:buFontTx/>
              <a:buNone/>
            </a:pPr>
            <a:r>
              <a:rPr lang="nl-NL" smtClean="0">
                <a:latin typeface="Comic Sans MS" pitchFamily="66" charset="0"/>
              </a:rPr>
              <a:t>to be</a:t>
            </a:r>
            <a:r>
              <a:rPr lang="nl-NL" smtClean="0"/>
              <a:t> </a:t>
            </a:r>
            <a:r>
              <a:rPr lang="nl-NL" sz="2400" smtClean="0"/>
              <a:t>– zijn</a:t>
            </a:r>
          </a:p>
          <a:p>
            <a:pPr algn="ctr" eaLnBrk="1" hangingPunct="1">
              <a:buFontTx/>
              <a:buNone/>
            </a:pPr>
            <a:r>
              <a:rPr lang="nl-NL" smtClean="0">
                <a:latin typeface="Comic Sans MS" pitchFamily="66" charset="0"/>
              </a:rPr>
              <a:t>to have (got)</a:t>
            </a:r>
            <a:r>
              <a:rPr lang="nl-NL" smtClean="0"/>
              <a:t> </a:t>
            </a:r>
            <a:r>
              <a:rPr lang="nl-NL" sz="2400" smtClean="0"/>
              <a:t>– hebben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468313" y="3500438"/>
            <a:ext cx="2590800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NL" sz="2400"/>
              <a:t>I</a:t>
            </a:r>
            <a:r>
              <a:rPr lang="nl-NL"/>
              <a:t> 	</a:t>
            </a:r>
            <a:r>
              <a:rPr lang="nl-NL" sz="2400"/>
              <a:t>am 	not</a:t>
            </a:r>
          </a:p>
          <a:p>
            <a:r>
              <a:rPr lang="nl-NL" sz="2400"/>
              <a:t>you 	are	not</a:t>
            </a:r>
          </a:p>
          <a:p>
            <a:r>
              <a:rPr lang="nl-NL" sz="2400"/>
              <a:t>he 	is	not</a:t>
            </a:r>
          </a:p>
          <a:p>
            <a:r>
              <a:rPr lang="nl-NL" sz="2400"/>
              <a:t>she 	is	not</a:t>
            </a:r>
          </a:p>
          <a:p>
            <a:r>
              <a:rPr lang="nl-NL" sz="2400"/>
              <a:t>It	is	not</a:t>
            </a:r>
          </a:p>
          <a:p>
            <a:r>
              <a:rPr lang="nl-NL" sz="2400"/>
              <a:t>we 	are	not</a:t>
            </a:r>
          </a:p>
          <a:p>
            <a:r>
              <a:rPr lang="nl-NL" sz="2400"/>
              <a:t>you 	are	not</a:t>
            </a:r>
          </a:p>
          <a:p>
            <a:r>
              <a:rPr lang="nl-NL" sz="2400"/>
              <a:t>they 	are	not</a:t>
            </a:r>
            <a:endParaRPr lang="en-US" sz="2400"/>
          </a:p>
        </p:txBody>
      </p:sp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5364163" y="3500438"/>
            <a:ext cx="3024187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NL" sz="2400" dirty="0"/>
              <a:t>I</a:t>
            </a:r>
            <a:r>
              <a:rPr lang="nl-NL" dirty="0"/>
              <a:t> 	</a:t>
            </a:r>
            <a:r>
              <a:rPr lang="nl-NL" sz="2400" dirty="0" err="1"/>
              <a:t>haven’t</a:t>
            </a:r>
            <a:r>
              <a:rPr lang="nl-NL" sz="2400" dirty="0"/>
              <a:t> (</a:t>
            </a:r>
            <a:r>
              <a:rPr lang="nl-NL" sz="2400" dirty="0" err="1"/>
              <a:t>got</a:t>
            </a:r>
            <a:r>
              <a:rPr lang="nl-NL" sz="2400" dirty="0"/>
              <a:t>) </a:t>
            </a:r>
            <a:r>
              <a:rPr lang="nl-NL" sz="2400" dirty="0" err="1"/>
              <a:t>you</a:t>
            </a:r>
            <a:r>
              <a:rPr lang="nl-NL" sz="2400" dirty="0"/>
              <a:t> 	</a:t>
            </a:r>
            <a:r>
              <a:rPr lang="nl-NL" sz="2400" dirty="0" err="1"/>
              <a:t>haven’t</a:t>
            </a:r>
            <a:r>
              <a:rPr lang="nl-NL" sz="2400" dirty="0"/>
              <a:t> (</a:t>
            </a:r>
            <a:r>
              <a:rPr lang="nl-NL" sz="2400" dirty="0" err="1"/>
              <a:t>got</a:t>
            </a:r>
            <a:r>
              <a:rPr lang="nl-NL" sz="2400" dirty="0"/>
              <a:t>)</a:t>
            </a:r>
          </a:p>
          <a:p>
            <a:r>
              <a:rPr lang="nl-NL" sz="2400" dirty="0" err="1"/>
              <a:t>he</a:t>
            </a:r>
            <a:r>
              <a:rPr lang="nl-NL" sz="2400" dirty="0"/>
              <a:t> 	</a:t>
            </a:r>
            <a:r>
              <a:rPr lang="nl-NL" sz="2400" dirty="0" err="1"/>
              <a:t>hasn’t</a:t>
            </a:r>
            <a:r>
              <a:rPr lang="nl-NL" sz="2400" dirty="0"/>
              <a:t> (</a:t>
            </a:r>
            <a:r>
              <a:rPr lang="nl-NL" sz="2400" dirty="0" err="1"/>
              <a:t>got</a:t>
            </a:r>
            <a:r>
              <a:rPr lang="nl-NL" sz="2400" dirty="0"/>
              <a:t>)</a:t>
            </a:r>
          </a:p>
          <a:p>
            <a:r>
              <a:rPr lang="nl-NL" sz="2400" dirty="0" err="1"/>
              <a:t>she</a:t>
            </a:r>
            <a:r>
              <a:rPr lang="nl-NL" sz="2400" dirty="0"/>
              <a:t>	</a:t>
            </a:r>
            <a:r>
              <a:rPr lang="nl-NL" sz="2400" dirty="0" err="1"/>
              <a:t>hasn’t</a:t>
            </a:r>
            <a:r>
              <a:rPr lang="nl-NL" sz="2400" dirty="0"/>
              <a:t> (</a:t>
            </a:r>
            <a:r>
              <a:rPr lang="nl-NL" sz="2400" dirty="0" err="1"/>
              <a:t>got</a:t>
            </a:r>
            <a:r>
              <a:rPr lang="nl-NL" sz="2400" dirty="0"/>
              <a:t>)</a:t>
            </a:r>
          </a:p>
          <a:p>
            <a:r>
              <a:rPr lang="nl-NL" sz="2400" dirty="0" err="1"/>
              <a:t>it</a:t>
            </a:r>
            <a:r>
              <a:rPr lang="nl-NL" sz="2400" dirty="0"/>
              <a:t> 	</a:t>
            </a:r>
            <a:r>
              <a:rPr lang="nl-NL" sz="2400" dirty="0" err="1" smtClean="0"/>
              <a:t>hasn’t</a:t>
            </a:r>
            <a:r>
              <a:rPr lang="nl-NL" sz="2400" dirty="0" smtClean="0"/>
              <a:t> </a:t>
            </a:r>
            <a:r>
              <a:rPr lang="nl-NL" sz="2400" dirty="0"/>
              <a:t>(</a:t>
            </a:r>
            <a:r>
              <a:rPr lang="nl-NL" sz="2400" dirty="0" err="1" smtClean="0"/>
              <a:t>got</a:t>
            </a:r>
            <a:r>
              <a:rPr lang="nl-NL" sz="2400" smtClean="0"/>
              <a:t>)</a:t>
            </a:r>
            <a:endParaRPr lang="nl-NL" sz="2400" dirty="0"/>
          </a:p>
          <a:p>
            <a:r>
              <a:rPr lang="nl-NL" sz="2400" dirty="0"/>
              <a:t>we 	</a:t>
            </a:r>
            <a:r>
              <a:rPr lang="nl-NL" sz="2400" dirty="0" err="1"/>
              <a:t>haven’t</a:t>
            </a:r>
            <a:r>
              <a:rPr lang="nl-NL" sz="2400" dirty="0"/>
              <a:t> (</a:t>
            </a:r>
            <a:r>
              <a:rPr lang="nl-NL" sz="2400" dirty="0" err="1"/>
              <a:t>got</a:t>
            </a:r>
            <a:r>
              <a:rPr lang="nl-NL" sz="2400" dirty="0"/>
              <a:t>)</a:t>
            </a:r>
          </a:p>
          <a:p>
            <a:r>
              <a:rPr lang="nl-NL" sz="2400" dirty="0" err="1"/>
              <a:t>you</a:t>
            </a:r>
            <a:r>
              <a:rPr lang="nl-NL" sz="2400" dirty="0"/>
              <a:t> 	</a:t>
            </a:r>
            <a:r>
              <a:rPr lang="nl-NL" sz="2400" dirty="0" err="1"/>
              <a:t>haven’t</a:t>
            </a:r>
            <a:r>
              <a:rPr lang="nl-NL" sz="2400" dirty="0"/>
              <a:t> (</a:t>
            </a:r>
            <a:r>
              <a:rPr lang="nl-NL" sz="2400" dirty="0" err="1"/>
              <a:t>got</a:t>
            </a:r>
            <a:r>
              <a:rPr lang="nl-NL" sz="2400" dirty="0"/>
              <a:t>)</a:t>
            </a:r>
          </a:p>
          <a:p>
            <a:r>
              <a:rPr lang="nl-NL" sz="2400" dirty="0" err="1"/>
              <a:t>they</a:t>
            </a:r>
            <a:r>
              <a:rPr lang="nl-NL" sz="2400" dirty="0"/>
              <a:t> 	</a:t>
            </a:r>
            <a:r>
              <a:rPr lang="nl-NL" sz="2400" dirty="0" err="1"/>
              <a:t>haven’t</a:t>
            </a:r>
            <a:r>
              <a:rPr lang="nl-NL" sz="2400" dirty="0"/>
              <a:t> (</a:t>
            </a:r>
            <a:r>
              <a:rPr lang="nl-NL" sz="2400" dirty="0" err="1"/>
              <a:t>got</a:t>
            </a:r>
            <a:r>
              <a:rPr lang="nl-NL" sz="2400" dirty="0"/>
              <a:t>)</a:t>
            </a:r>
            <a:endParaRPr lang="en-US" sz="2400" dirty="0"/>
          </a:p>
          <a:p>
            <a:pPr>
              <a:spcBef>
                <a:spcPct val="50000"/>
              </a:spcBef>
            </a:pPr>
            <a:endParaRPr lang="en-US" sz="2400" dirty="0"/>
          </a:p>
        </p:txBody>
      </p:sp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3132138" y="3500438"/>
            <a:ext cx="1871662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NL" sz="2400">
                <a:latin typeface="Comic Sans MS" pitchFamily="66" charset="0"/>
              </a:rPr>
              <a:t>I’m not</a:t>
            </a:r>
          </a:p>
          <a:p>
            <a:r>
              <a:rPr lang="nl-NL" sz="2400">
                <a:latin typeface="Comic Sans MS" pitchFamily="66" charset="0"/>
              </a:rPr>
              <a:t>You’re not</a:t>
            </a:r>
          </a:p>
          <a:p>
            <a:r>
              <a:rPr lang="nl-NL" sz="2400">
                <a:latin typeface="Comic Sans MS" pitchFamily="66" charset="0"/>
              </a:rPr>
              <a:t>He isn’t</a:t>
            </a:r>
          </a:p>
          <a:p>
            <a:r>
              <a:rPr lang="nl-NL" sz="2400">
                <a:latin typeface="Comic Sans MS" pitchFamily="66" charset="0"/>
              </a:rPr>
              <a:t>She isn’t</a:t>
            </a:r>
          </a:p>
          <a:p>
            <a:r>
              <a:rPr lang="nl-NL" sz="2400">
                <a:latin typeface="Comic Sans MS" pitchFamily="66" charset="0"/>
              </a:rPr>
              <a:t>It isn’t</a:t>
            </a:r>
          </a:p>
          <a:p>
            <a:r>
              <a:rPr lang="nl-NL" sz="2400">
                <a:latin typeface="Comic Sans MS" pitchFamily="66" charset="0"/>
              </a:rPr>
              <a:t>We aren’t</a:t>
            </a:r>
          </a:p>
          <a:p>
            <a:r>
              <a:rPr lang="nl-NL" sz="2400">
                <a:latin typeface="Comic Sans MS" pitchFamily="66" charset="0"/>
              </a:rPr>
              <a:t>You aren’t</a:t>
            </a:r>
          </a:p>
          <a:p>
            <a:r>
              <a:rPr lang="nl-NL" sz="2400">
                <a:latin typeface="Comic Sans MS" pitchFamily="66" charset="0"/>
              </a:rPr>
              <a:t>They aren’t</a:t>
            </a:r>
            <a:endParaRPr lang="en-US" sz="240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3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3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3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3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63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63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63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63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63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63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63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63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63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6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6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2000"/>
                                        <p:tgtEl>
                                          <p:spTgt spid="563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4" dur="2000"/>
                                        <p:tgtEl>
                                          <p:spTgt spid="563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2000"/>
                                        <p:tgtEl>
                                          <p:spTgt spid="563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563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500"/>
                                        <p:tgtEl>
                                          <p:spTgt spid="563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500"/>
                                        <p:tgtEl>
                                          <p:spTgt spid="563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Present simple – question form</a:t>
            </a:r>
            <a:endParaRPr lang="en-US" smtClean="0">
              <a:latin typeface="Comic Sans MS" pitchFamily="66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175736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nl-NL" sz="3600" smtClean="0">
                <a:latin typeface="Comic Sans MS" pitchFamily="66" charset="0"/>
              </a:rPr>
              <a:t>to be</a:t>
            </a:r>
            <a:r>
              <a:rPr lang="nl-NL" sz="3600" smtClean="0"/>
              <a:t> </a:t>
            </a:r>
            <a:r>
              <a:rPr lang="nl-NL" sz="2800" smtClean="0"/>
              <a:t>– zijn</a:t>
            </a:r>
          </a:p>
          <a:p>
            <a:pPr algn="ctr" eaLnBrk="1" hangingPunct="1">
              <a:buFontTx/>
              <a:buNone/>
            </a:pPr>
            <a:r>
              <a:rPr lang="nl-NL" sz="3600" smtClean="0">
                <a:latin typeface="Comic Sans MS" pitchFamily="66" charset="0"/>
              </a:rPr>
              <a:t>to have (got)</a:t>
            </a:r>
            <a:r>
              <a:rPr lang="nl-NL" sz="3600" smtClean="0"/>
              <a:t> </a:t>
            </a:r>
            <a:r>
              <a:rPr lang="nl-NL" sz="2800" smtClean="0"/>
              <a:t>– hebben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468313" y="3500438"/>
            <a:ext cx="2590800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NL" sz="2400"/>
              <a:t>I</a:t>
            </a:r>
            <a:r>
              <a:rPr lang="nl-NL"/>
              <a:t> 	</a:t>
            </a:r>
            <a:r>
              <a:rPr lang="nl-NL" sz="2400"/>
              <a:t>am 	</a:t>
            </a:r>
          </a:p>
          <a:p>
            <a:r>
              <a:rPr lang="nl-NL" sz="2400"/>
              <a:t>you 	are	</a:t>
            </a:r>
          </a:p>
          <a:p>
            <a:r>
              <a:rPr lang="nl-NL" sz="2400"/>
              <a:t>he 	is	</a:t>
            </a:r>
          </a:p>
          <a:p>
            <a:r>
              <a:rPr lang="nl-NL" sz="2400"/>
              <a:t>she 	is	</a:t>
            </a:r>
          </a:p>
          <a:p>
            <a:r>
              <a:rPr lang="nl-NL" sz="2400"/>
              <a:t>It	is	</a:t>
            </a:r>
          </a:p>
          <a:p>
            <a:r>
              <a:rPr lang="nl-NL" sz="2400"/>
              <a:t>we 	are	</a:t>
            </a:r>
          </a:p>
          <a:p>
            <a:r>
              <a:rPr lang="nl-NL" sz="2400"/>
              <a:t>you 	are	</a:t>
            </a:r>
          </a:p>
          <a:p>
            <a:r>
              <a:rPr lang="nl-NL" sz="2400"/>
              <a:t>they 	are	</a:t>
            </a:r>
            <a:endParaRPr lang="en-US" sz="2400"/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5364163" y="3500438"/>
            <a:ext cx="3024187" cy="356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NL" sz="2400"/>
              <a:t>Have I (got)?</a:t>
            </a:r>
          </a:p>
          <a:p>
            <a:r>
              <a:rPr lang="nl-NL" sz="2400"/>
              <a:t>Have you (got)?</a:t>
            </a:r>
          </a:p>
          <a:p>
            <a:r>
              <a:rPr lang="nl-NL" sz="2400"/>
              <a:t>Has he (got)?</a:t>
            </a:r>
          </a:p>
          <a:p>
            <a:r>
              <a:rPr lang="nl-NL" sz="2400"/>
              <a:t>Has she (got)?</a:t>
            </a:r>
          </a:p>
          <a:p>
            <a:r>
              <a:rPr lang="nl-NL" sz="2400"/>
              <a:t>Has it (got)?</a:t>
            </a:r>
          </a:p>
          <a:p>
            <a:r>
              <a:rPr lang="nl-NL" sz="2400"/>
              <a:t>Have we (got)?</a:t>
            </a:r>
          </a:p>
          <a:p>
            <a:r>
              <a:rPr lang="nl-NL" sz="2400"/>
              <a:t>Have you (got)?</a:t>
            </a:r>
          </a:p>
          <a:p>
            <a:r>
              <a:rPr lang="nl-NL" sz="2400"/>
              <a:t>Have they (got)?</a:t>
            </a:r>
            <a:endParaRPr lang="en-US" sz="2400"/>
          </a:p>
          <a:p>
            <a:pPr>
              <a:spcBef>
                <a:spcPct val="50000"/>
              </a:spcBef>
            </a:pPr>
            <a:endParaRPr lang="en-US" sz="2400"/>
          </a:p>
        </p:txBody>
      </p: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3132138" y="3500438"/>
            <a:ext cx="1871662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NL" sz="2400">
                <a:latin typeface="Comic Sans MS" pitchFamily="66" charset="0"/>
              </a:rPr>
              <a:t>Am I?</a:t>
            </a:r>
          </a:p>
          <a:p>
            <a:r>
              <a:rPr lang="nl-NL" sz="2400">
                <a:latin typeface="Comic Sans MS" pitchFamily="66" charset="0"/>
              </a:rPr>
              <a:t>Are you?</a:t>
            </a:r>
          </a:p>
          <a:p>
            <a:r>
              <a:rPr lang="nl-NL" sz="2400">
                <a:latin typeface="Comic Sans MS" pitchFamily="66" charset="0"/>
              </a:rPr>
              <a:t>Is he?</a:t>
            </a:r>
          </a:p>
          <a:p>
            <a:r>
              <a:rPr lang="nl-NL" sz="2400">
                <a:latin typeface="Comic Sans MS" pitchFamily="66" charset="0"/>
              </a:rPr>
              <a:t>Is she?</a:t>
            </a:r>
          </a:p>
          <a:p>
            <a:r>
              <a:rPr lang="nl-NL" sz="2400">
                <a:latin typeface="Comic Sans MS" pitchFamily="66" charset="0"/>
              </a:rPr>
              <a:t>Is it?</a:t>
            </a:r>
          </a:p>
          <a:p>
            <a:r>
              <a:rPr lang="nl-NL" sz="2400">
                <a:latin typeface="Comic Sans MS" pitchFamily="66" charset="0"/>
              </a:rPr>
              <a:t>Are we?</a:t>
            </a:r>
          </a:p>
          <a:p>
            <a:r>
              <a:rPr lang="nl-NL" sz="2400">
                <a:latin typeface="Comic Sans MS" pitchFamily="66" charset="0"/>
              </a:rPr>
              <a:t>Are you?</a:t>
            </a:r>
          </a:p>
          <a:p>
            <a:r>
              <a:rPr lang="nl-NL" sz="2400">
                <a:latin typeface="Comic Sans MS" pitchFamily="66" charset="0"/>
              </a:rPr>
              <a:t>Are they</a:t>
            </a:r>
            <a:endParaRPr lang="en-US" sz="240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3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3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3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3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73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73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3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73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73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73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73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73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73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73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7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7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73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73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2000"/>
                                        <p:tgtEl>
                                          <p:spTgt spid="573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2000"/>
                                        <p:tgtEl>
                                          <p:spTgt spid="573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3" dur="2000"/>
                                        <p:tgtEl>
                                          <p:spTgt spid="573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500"/>
                                        <p:tgtEl>
                                          <p:spTgt spid="573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1" dur="500"/>
                                        <p:tgtEl>
                                          <p:spTgt spid="573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4" dur="500"/>
                                        <p:tgtEl>
                                          <p:spTgt spid="573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The SHIT rule</a:t>
            </a:r>
            <a:endParaRPr lang="en-US" smtClean="0">
              <a:latin typeface="Comic Sans MS" pitchFamily="66" charset="0"/>
            </a:endParaRPr>
          </a:p>
        </p:txBody>
      </p:sp>
      <p:sp>
        <p:nvSpPr>
          <p:cNvPr id="13315" name="Text Box 14"/>
          <p:cNvSpPr txBox="1">
            <a:spLocks noChangeArrowheads="1"/>
          </p:cNvSpPr>
          <p:nvPr/>
        </p:nvSpPr>
        <p:spPr bwMode="auto">
          <a:xfrm>
            <a:off x="900113" y="4365625"/>
            <a:ext cx="7704137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 sz="3600"/>
              <a:t>When the pronoun is </a:t>
            </a:r>
            <a:r>
              <a:rPr lang="nl-NL" sz="3600" b="1"/>
              <a:t>S</a:t>
            </a:r>
            <a:r>
              <a:rPr lang="nl-NL" sz="2800"/>
              <a:t>HE</a:t>
            </a:r>
            <a:r>
              <a:rPr lang="nl-NL" sz="3600"/>
              <a:t>, </a:t>
            </a:r>
            <a:r>
              <a:rPr lang="nl-NL" sz="3600" b="1"/>
              <a:t>H</a:t>
            </a:r>
            <a:r>
              <a:rPr lang="nl-NL" sz="2800"/>
              <a:t>E</a:t>
            </a:r>
            <a:r>
              <a:rPr lang="nl-NL" sz="3600"/>
              <a:t> or </a:t>
            </a:r>
            <a:r>
              <a:rPr lang="nl-NL" sz="3600" b="1"/>
              <a:t>IT</a:t>
            </a:r>
          </a:p>
          <a:p>
            <a:pPr>
              <a:spcBef>
                <a:spcPct val="50000"/>
              </a:spcBef>
            </a:pPr>
            <a:r>
              <a:rPr lang="nl-NL" sz="3600"/>
              <a:t>… the verb form takes an “s”</a:t>
            </a:r>
            <a:endParaRPr lang="en-US" sz="3600"/>
          </a:p>
        </p:txBody>
      </p:sp>
      <p:pic>
        <p:nvPicPr>
          <p:cNvPr id="13316" name="Picture 16" descr="crappy_cache_coin.jpg picture by gridlox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50052"/>
          <a:stretch>
            <a:fillRect/>
          </a:stretch>
        </p:blipFill>
        <p:spPr>
          <a:xfrm>
            <a:off x="3276600" y="1268413"/>
            <a:ext cx="2597150" cy="22606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z="4000" smtClean="0">
                <a:latin typeface="Comic Sans MS" pitchFamily="66" charset="0"/>
              </a:rPr>
              <a:t>Testing, one, two, three</a:t>
            </a:r>
            <a:br>
              <a:rPr lang="nl-NL" sz="4000" smtClean="0">
                <a:latin typeface="Comic Sans MS" pitchFamily="66" charset="0"/>
              </a:rPr>
            </a:br>
            <a:r>
              <a:rPr lang="nl-NL" sz="4000" smtClean="0">
                <a:latin typeface="Comic Sans MS" pitchFamily="66" charset="0"/>
              </a:rPr>
              <a:t>…what’s the pronoun?</a:t>
            </a:r>
            <a:endParaRPr lang="en-US" sz="4000" smtClean="0">
              <a:latin typeface="Comic Sans MS" pitchFamily="66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859713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nl-NL" sz="2800" smtClean="0"/>
              <a:t>My mother	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Her brother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The dog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An apple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The people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Five cats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Your aunt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The newspaper article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My sister</a:t>
            </a:r>
          </a:p>
          <a:p>
            <a:pPr eaLnBrk="1" hangingPunct="1">
              <a:lnSpc>
                <a:spcPct val="90000"/>
              </a:lnSpc>
            </a:pPr>
            <a:endParaRPr lang="nl-NL" sz="2800" smtClean="0"/>
          </a:p>
          <a:p>
            <a:pPr eaLnBrk="1" hangingPunct="1">
              <a:lnSpc>
                <a:spcPct val="90000"/>
              </a:lnSpc>
            </a:pPr>
            <a:endParaRPr lang="nl-NL" sz="2800" smtClean="0"/>
          </a:p>
          <a:p>
            <a:pPr eaLnBrk="1" hangingPunct="1">
              <a:lnSpc>
                <a:spcPct val="90000"/>
              </a:lnSpc>
            </a:pPr>
            <a:endParaRPr lang="nl-NL" sz="2800" smtClean="0"/>
          </a:p>
        </p:txBody>
      </p:sp>
      <p:sp>
        <p:nvSpPr>
          <p:cNvPr id="14340" name="Line 7"/>
          <p:cNvSpPr>
            <a:spLocks noChangeShapeType="1"/>
          </p:cNvSpPr>
          <p:nvPr/>
        </p:nvSpPr>
        <p:spPr bwMode="auto">
          <a:xfrm>
            <a:off x="4932363" y="1557338"/>
            <a:ext cx="0" cy="46799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4341" name="Picture 8" descr="potloden22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380288" y="1773238"/>
            <a:ext cx="952500" cy="1905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z="4000" smtClean="0">
                <a:latin typeface="Comic Sans MS" pitchFamily="66" charset="0"/>
              </a:rPr>
              <a:t>Wakey! Wakey! It’s time to practice</a:t>
            </a:r>
            <a:endParaRPr lang="en-US" sz="4000" smtClean="0">
              <a:latin typeface="Comic Sans MS" pitchFamily="66" charset="0"/>
            </a:endParaRPr>
          </a:p>
        </p:txBody>
      </p:sp>
      <p:pic>
        <p:nvPicPr>
          <p:cNvPr id="15363" name="Picture 3" descr="225.gif">
            <a:hlinkClick r:id="rId2"/>
          </p:cNvPr>
          <p:cNvPicPr>
            <a:picLocks noGrp="1" noChangeAspect="1" noChangeArrowheads="1" noCro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042988" y="-458788"/>
            <a:ext cx="2409825" cy="217170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5373688"/>
            <a:ext cx="8229600" cy="1143000"/>
          </a:xfrm>
        </p:spPr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See yawl soon!</a:t>
            </a:r>
            <a:endParaRPr lang="en-US" smtClean="0">
              <a:latin typeface="Comic Sans MS" pitchFamily="66" charset="0"/>
            </a:endParaRPr>
          </a:p>
        </p:txBody>
      </p:sp>
      <p:pic>
        <p:nvPicPr>
          <p:cNvPr id="16387" name="Picture 4" descr="chicken0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84438" y="2060575"/>
            <a:ext cx="3516312" cy="3294063"/>
          </a:xfrm>
          <a:noFill/>
        </p:spPr>
      </p:pic>
      <p:sp>
        <p:nvSpPr>
          <p:cNvPr id="16388" name="Text Box 6"/>
          <p:cNvSpPr txBox="1">
            <a:spLocks noChangeArrowheads="1"/>
          </p:cNvSpPr>
          <p:nvPr/>
        </p:nvSpPr>
        <p:spPr bwMode="auto">
          <a:xfrm>
            <a:off x="1547813" y="981075"/>
            <a:ext cx="70580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 sz="3600">
                <a:latin typeface="Comic Sans MS" pitchFamily="66" charset="0"/>
              </a:rPr>
              <a:t>That’s all folks!</a:t>
            </a:r>
            <a:endParaRPr lang="en-US" sz="360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282</Words>
  <Application>Microsoft Office PowerPoint</Application>
  <PresentationFormat>Diavoorstelling (4:3)</PresentationFormat>
  <Paragraphs>137</Paragraphs>
  <Slides>11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11</vt:i4>
      </vt:variant>
    </vt:vector>
  </HeadingPairs>
  <TitlesOfParts>
    <vt:vector size="12" baseType="lpstr">
      <vt:lpstr>Standaardontwerp</vt:lpstr>
      <vt:lpstr>Welcome to Grammar’s chicken farm</vt:lpstr>
      <vt:lpstr>Present Simple lesson one – to be; to have</vt:lpstr>
      <vt:lpstr>to be [zijn]          to have (got) [hebben]</vt:lpstr>
      <vt:lpstr>Present simple - form</vt:lpstr>
      <vt:lpstr>Present simple – short form</vt:lpstr>
      <vt:lpstr>Present simple – negative form</vt:lpstr>
      <vt:lpstr>Present simple – question form</vt:lpstr>
      <vt:lpstr>The SHIT rule</vt:lpstr>
      <vt:lpstr>Testing, one, two, three …what’s the pronoun?</vt:lpstr>
      <vt:lpstr>Wakey! Wakey! It’s time to practice</vt:lpstr>
      <vt:lpstr>See yawl soon!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Montanus</dc:creator>
  <cp:lastModifiedBy>Frans Montanus</cp:lastModifiedBy>
  <cp:revision>23</cp:revision>
  <dcterms:created xsi:type="dcterms:W3CDTF">2008-04-18T13:38:10Z</dcterms:created>
  <dcterms:modified xsi:type="dcterms:W3CDTF">2013-02-25T12:37:07Z</dcterms:modified>
</cp:coreProperties>
</file>