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3"/>
  </p:handoutMasterIdLst>
  <p:sldIdLst>
    <p:sldId id="256" r:id="rId2"/>
    <p:sldId id="272" r:id="rId3"/>
    <p:sldId id="260" r:id="rId4"/>
    <p:sldId id="278" r:id="rId5"/>
    <p:sldId id="270" r:id="rId6"/>
    <p:sldId id="279" r:id="rId7"/>
    <p:sldId id="258" r:id="rId8"/>
    <p:sldId id="259" r:id="rId9"/>
    <p:sldId id="263" r:id="rId10"/>
    <p:sldId id="273" r:id="rId11"/>
    <p:sldId id="262" r:id="rId1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BDCC2"/>
    <a:srgbClr val="FFCC99"/>
    <a:srgbClr val="CCFFCC"/>
    <a:srgbClr val="FFCC00"/>
    <a:srgbClr val="FFFF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05" y="-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0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0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3DE40449-AAD9-49DC-B64C-06F730EDB8A7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nl-NL" smtClean="0"/>
              <a:t>Klik om het opmaakprofiel van de modelondertitel te bewerken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450958-FA77-4522-9B2F-4B677427AF01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632178-11CE-4586-BE61-A7C2D5B12A84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8F35B2-5687-4CAE-9018-AA469D043BE6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3DA8BE-3B6B-4E67-A4E0-A3FF170B12A5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587915-BEC3-47F2-908E-DE0C48B47277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0B881C-336F-43A3-9B8A-7E65DE0B3928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12F0CF-A467-4873-A579-64E14A578758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5B820E-CA7A-4D9D-975F-83B6830D6708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38F408-4A48-425C-B8A6-BB0166FBCE3E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120CCD-76BF-4668-B1E5-47F4BB49694D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AB9C75-32DC-4D1D-9936-DF1791070B3D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el, inhoud en 2 inhoudselemen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Tijdelijke aanduiding voor inhoud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5" name="Tijdelijke aanduiding voor inhoud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F3DE94-E535-4517-9FF0-1CFBFCF0A3AB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el, tekst en inhou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en-US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389E05-CBFE-47DD-A9E0-49DE464D562A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CC99"/>
            </a:gs>
            <a:gs pos="100000">
              <a:srgbClr val="DBDCC2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Klik om het opmaakprofiel te bewerken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Klik om de opmaakprofielen van de modeltekst te bewerken</a:t>
            </a:r>
          </a:p>
          <a:p>
            <a:pPr lvl="1"/>
            <a:r>
              <a:rPr lang="en-US" smtClean="0"/>
              <a:t>Tweede niveau</a:t>
            </a:r>
          </a:p>
          <a:p>
            <a:pPr lvl="2"/>
            <a:r>
              <a:rPr lang="en-US" smtClean="0"/>
              <a:t>Derde niveau</a:t>
            </a:r>
          </a:p>
          <a:p>
            <a:pPr lvl="3"/>
            <a:r>
              <a:rPr lang="en-US" smtClean="0"/>
              <a:t>Vierde niveau</a:t>
            </a:r>
          </a:p>
          <a:p>
            <a:pPr lvl="4"/>
            <a:r>
              <a:rPr lang="en-US" smtClean="0"/>
              <a:t>Vijfde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6A9BA8E1-9B83-46E0-8F65-6D4E3F27C837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http://emeraldhillsblog.com/wp-content/uploads/2008/04/5-senses.jpg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hyperlink" Target="http://www.animaatjes.nl/plaatjes/donald_duck/0/225.gif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188" y="1268413"/>
            <a:ext cx="7772400" cy="1470025"/>
          </a:xfrm>
        </p:spPr>
        <p:txBody>
          <a:bodyPr/>
          <a:lstStyle/>
          <a:p>
            <a:pPr eaLnBrk="1" hangingPunct="1"/>
            <a:r>
              <a:rPr lang="nl-NL" smtClean="0">
                <a:latin typeface="Comic Sans MS" pitchFamily="66" charset="0"/>
              </a:rPr>
              <a:t>Welcome to Grammar’s chicken farm</a:t>
            </a:r>
            <a:endParaRPr lang="en-US" smtClean="0">
              <a:latin typeface="Comic Sans MS" pitchFamily="66" charset="0"/>
            </a:endParaRPr>
          </a:p>
        </p:txBody>
      </p:sp>
      <p:pic>
        <p:nvPicPr>
          <p:cNvPr id="2051" name="Picture 5" descr="chicken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2138" y="2997200"/>
            <a:ext cx="2857500" cy="267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2" name="Text Box 6"/>
          <p:cNvSpPr txBox="1">
            <a:spLocks noChangeArrowheads="1"/>
          </p:cNvSpPr>
          <p:nvPr/>
        </p:nvSpPr>
        <p:spPr bwMode="auto">
          <a:xfrm>
            <a:off x="1116013" y="6021388"/>
            <a:ext cx="6985000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nl-NL" sz="2400">
              <a:latin typeface="Comic Sans MS" pitchFamily="66" charset="0"/>
            </a:endParaRPr>
          </a:p>
          <a:p>
            <a:pPr>
              <a:spcBef>
                <a:spcPct val="50000"/>
              </a:spcBef>
            </a:pPr>
            <a:r>
              <a:rPr lang="nl-NL" sz="1600">
                <a:latin typeface="Palatino Linotype" pitchFamily="18" charset="0"/>
              </a:rPr>
              <a:t>© Mary Montanus-Stijnman</a:t>
            </a:r>
            <a:endParaRPr lang="en-US" sz="1600">
              <a:latin typeface="Palatino Linotyp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188" y="1268413"/>
            <a:ext cx="7772400" cy="1470025"/>
          </a:xfrm>
        </p:spPr>
        <p:txBody>
          <a:bodyPr/>
          <a:lstStyle/>
          <a:p>
            <a:pPr eaLnBrk="1" hangingPunct="1"/>
            <a:r>
              <a:rPr lang="nl-NL" smtClean="0">
                <a:latin typeface="Comic Sans MS" pitchFamily="66" charset="0"/>
              </a:rPr>
              <a:t>Present Simple</a:t>
            </a:r>
            <a:br>
              <a:rPr lang="nl-NL" smtClean="0">
                <a:latin typeface="Comic Sans MS" pitchFamily="66" charset="0"/>
              </a:rPr>
            </a:br>
            <a:r>
              <a:rPr lang="nl-NL" smtClean="0">
                <a:latin typeface="Comic Sans MS" pitchFamily="66" charset="0"/>
              </a:rPr>
              <a:t>lesson two - usage</a:t>
            </a:r>
            <a:endParaRPr lang="en-US" smtClean="0">
              <a:latin typeface="Comic Sans MS" pitchFamily="66" charset="0"/>
            </a:endParaRPr>
          </a:p>
        </p:txBody>
      </p:sp>
      <p:pic>
        <p:nvPicPr>
          <p:cNvPr id="3075" name="Picture 3" descr="chicken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2138" y="2997200"/>
            <a:ext cx="2857500" cy="267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1116013" y="6021388"/>
            <a:ext cx="698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nl-NL" sz="2400">
                <a:latin typeface="Comic Sans MS" pitchFamily="66" charset="0"/>
              </a:rPr>
              <a:t>Get out a pen and a sheet of paper … we’re off!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smtClean="0">
                <a:latin typeface="Comic Sans MS" pitchFamily="66" charset="0"/>
              </a:rPr>
              <a:t>The present simple - usage</a:t>
            </a:r>
            <a:endParaRPr lang="en-US" smtClean="0">
              <a:latin typeface="Comic Sans MS" pitchFamily="66" charset="0"/>
            </a:endParaRPr>
          </a:p>
        </p:txBody>
      </p:sp>
      <p:pic>
        <p:nvPicPr>
          <p:cNvPr id="4099" name="Picture 26" descr="shower-cartoon"/>
          <p:cNvPicPr>
            <a:picLocks noChangeAspect="1" noChangeArrowheads="1"/>
          </p:cNvPicPr>
          <p:nvPr>
            <p:ph sz="half" idx="1"/>
          </p:nvPr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>
            <a:off x="1042988" y="5300663"/>
            <a:ext cx="1123950" cy="1276350"/>
          </a:xfrm>
          <a:noFill/>
        </p:spPr>
      </p:pic>
      <p:sp>
        <p:nvSpPr>
          <p:cNvPr id="4100" name="Text Box 6"/>
          <p:cNvSpPr txBox="1">
            <a:spLocks noChangeArrowheads="1"/>
          </p:cNvSpPr>
          <p:nvPr/>
        </p:nvSpPr>
        <p:spPr bwMode="auto">
          <a:xfrm>
            <a:off x="1116013" y="1341438"/>
            <a:ext cx="6985000" cy="644525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nl-NL" sz="3600">
                <a:latin typeface="Comic Sans MS" pitchFamily="66" charset="0"/>
              </a:rPr>
              <a:t>Habits - gewoontes</a:t>
            </a:r>
            <a:endParaRPr lang="en-US" sz="3600">
              <a:latin typeface="Comic Sans MS" pitchFamily="66" charset="0"/>
            </a:endParaRPr>
          </a:p>
        </p:txBody>
      </p:sp>
      <p:sp>
        <p:nvSpPr>
          <p:cNvPr id="4101" name="Text Box 10"/>
          <p:cNvSpPr txBox="1">
            <a:spLocks noChangeArrowheads="1"/>
          </p:cNvSpPr>
          <p:nvPr/>
        </p:nvSpPr>
        <p:spPr bwMode="auto">
          <a:xfrm>
            <a:off x="1258888" y="1484313"/>
            <a:ext cx="65532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nl-NL"/>
          </a:p>
        </p:txBody>
      </p:sp>
      <p:pic>
        <p:nvPicPr>
          <p:cNvPr id="4102" name="Picture 16" descr="29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8038" y="4868863"/>
            <a:ext cx="1990725" cy="159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3" name="Text Box 17"/>
          <p:cNvSpPr txBox="1">
            <a:spLocks noChangeArrowheads="1"/>
          </p:cNvSpPr>
          <p:nvPr/>
        </p:nvSpPr>
        <p:spPr bwMode="auto">
          <a:xfrm>
            <a:off x="971550" y="2636838"/>
            <a:ext cx="7273925" cy="2773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nl-NL" sz="3200">
                <a:latin typeface="Comic Sans MS" pitchFamily="66" charset="0"/>
              </a:rPr>
              <a:t>I always </a:t>
            </a:r>
            <a:r>
              <a:rPr lang="nl-NL" sz="3200" u="sng">
                <a:latin typeface="Comic Sans MS" pitchFamily="66" charset="0"/>
              </a:rPr>
              <a:t>shower</a:t>
            </a:r>
            <a:r>
              <a:rPr lang="nl-NL" sz="3200">
                <a:latin typeface="Comic Sans MS" pitchFamily="66" charset="0"/>
              </a:rPr>
              <a:t> in the morning</a:t>
            </a:r>
          </a:p>
          <a:p>
            <a:r>
              <a:rPr lang="nl-NL" sz="3200">
                <a:latin typeface="Comic Sans MS" pitchFamily="66" charset="0"/>
              </a:rPr>
              <a:t>She </a:t>
            </a:r>
            <a:r>
              <a:rPr lang="nl-NL" sz="3200" u="sng">
                <a:latin typeface="Comic Sans MS" pitchFamily="66" charset="0"/>
              </a:rPr>
              <a:t>eats</a:t>
            </a:r>
            <a:r>
              <a:rPr lang="nl-NL" sz="3200">
                <a:latin typeface="Comic Sans MS" pitchFamily="66" charset="0"/>
              </a:rPr>
              <a:t> cornflakes for breakfast</a:t>
            </a:r>
          </a:p>
          <a:p>
            <a:r>
              <a:rPr lang="nl-NL" sz="3200">
                <a:latin typeface="Comic Sans MS" pitchFamily="66" charset="0"/>
              </a:rPr>
              <a:t>I </a:t>
            </a:r>
            <a:r>
              <a:rPr lang="nl-NL" sz="3200" u="sng">
                <a:latin typeface="Comic Sans MS" pitchFamily="66" charset="0"/>
              </a:rPr>
              <a:t>bike</a:t>
            </a:r>
            <a:r>
              <a:rPr lang="nl-NL" sz="3200">
                <a:latin typeface="Comic Sans MS" pitchFamily="66" charset="0"/>
              </a:rPr>
              <a:t> to school every day</a:t>
            </a:r>
          </a:p>
          <a:p>
            <a:endParaRPr lang="nl-NL" sz="3200">
              <a:latin typeface="Comic Sans MS" pitchFamily="66" charset="0"/>
            </a:endParaRPr>
          </a:p>
          <a:p>
            <a:pPr>
              <a:spcBef>
                <a:spcPct val="50000"/>
              </a:spcBef>
            </a:pPr>
            <a:endParaRPr lang="en-US" sz="3200">
              <a:latin typeface="Comic Sans MS" pitchFamily="66" charset="0"/>
            </a:endParaRPr>
          </a:p>
        </p:txBody>
      </p:sp>
      <p:pic>
        <p:nvPicPr>
          <p:cNvPr id="4104" name="Picture 29" descr="42-17233161"/>
          <p:cNvPicPr>
            <a:picLocks noChangeAspect="1" noChangeArrowheads="1"/>
          </p:cNvPicPr>
          <p:nvPr>
            <p:ph sz="half" idx="2"/>
          </p:nvPr>
        </p:nvPicPr>
        <p:blipFill>
          <a:blip r:embed="rId4" cstate="print">
            <a:clrChange>
              <a:clrFrom>
                <a:srgbClr val="F8F7F5"/>
              </a:clrFrom>
              <a:clrTo>
                <a:srgbClr val="F8F7F5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>
            <a:off x="5724525" y="4114800"/>
            <a:ext cx="3095625" cy="248285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smtClean="0">
                <a:latin typeface="Comic Sans MS" pitchFamily="66" charset="0"/>
              </a:rPr>
              <a:t>Present simple - usage</a:t>
            </a:r>
            <a:endParaRPr lang="en-US" smtClean="0">
              <a:latin typeface="Comic Sans MS" pitchFamily="66" charset="0"/>
            </a:endParaRPr>
          </a:p>
        </p:txBody>
      </p:sp>
      <p:pic>
        <p:nvPicPr>
          <p:cNvPr id="5123" name="Picture 3" descr="kat13"/>
          <p:cNvPicPr>
            <a:picLocks noChangeAspect="1" noChangeArrowheads="1" noCrop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-180975" y="5005388"/>
            <a:ext cx="2016125" cy="1852612"/>
          </a:xfrm>
          <a:noFill/>
        </p:spPr>
      </p:pic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1116013" y="1628775"/>
            <a:ext cx="7056437" cy="644525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/>
            <a:r>
              <a:rPr lang="nl-NL" sz="3600">
                <a:latin typeface="Comic Sans MS" pitchFamily="66" charset="0"/>
              </a:rPr>
              <a:t>Facts - feiten</a:t>
            </a:r>
          </a:p>
        </p:txBody>
      </p:sp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1116013" y="2565400"/>
            <a:ext cx="7129462" cy="277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nl-NL" sz="4400">
                <a:latin typeface="Comic Sans MS" pitchFamily="66" charset="0"/>
              </a:rPr>
              <a:t>He is a butler.</a:t>
            </a:r>
          </a:p>
          <a:p>
            <a:pPr algn="ctr">
              <a:spcBef>
                <a:spcPct val="50000"/>
              </a:spcBef>
            </a:pPr>
            <a:r>
              <a:rPr lang="nl-NL" sz="4400">
                <a:latin typeface="Comic Sans MS" pitchFamily="66" charset="0"/>
              </a:rPr>
              <a:t>Tomatoes are red.</a:t>
            </a:r>
          </a:p>
          <a:p>
            <a:pPr algn="ctr">
              <a:spcBef>
                <a:spcPct val="50000"/>
              </a:spcBef>
            </a:pPr>
            <a:r>
              <a:rPr lang="nl-NL" sz="4400">
                <a:latin typeface="Comic Sans MS" pitchFamily="66" charset="0"/>
              </a:rPr>
              <a:t>The cat has got a ball.</a:t>
            </a:r>
            <a:endParaRPr lang="en-US" sz="4400">
              <a:latin typeface="Comic Sans MS" pitchFamily="66" charset="0"/>
            </a:endParaRPr>
          </a:p>
        </p:txBody>
      </p:sp>
      <p:pic>
        <p:nvPicPr>
          <p:cNvPr id="5126" name="Picture 6" descr="butler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588125" y="2420938"/>
            <a:ext cx="2333625" cy="356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7" name="AutoShape 7" descr="9k="/>
          <p:cNvSpPr>
            <a:spLocks noChangeAspect="1" noChangeArrowheads="1"/>
          </p:cNvSpPr>
          <p:nvPr/>
        </p:nvSpPr>
        <p:spPr bwMode="auto">
          <a:xfrm>
            <a:off x="3795713" y="2733675"/>
            <a:ext cx="1552575" cy="139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nl-NL"/>
          </a:p>
        </p:txBody>
      </p:sp>
      <p:pic>
        <p:nvPicPr>
          <p:cNvPr id="5128" name="Picture 8" descr="tomato-627"/>
          <p:cNvPicPr>
            <a:picLocks noChangeAspect="1" noChangeArrowheads="1"/>
          </p:cNvPicPr>
          <p:nvPr>
            <p:ph sz="half" idx="1"/>
          </p:nvPr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>
            <a:off x="0" y="2852738"/>
            <a:ext cx="2376488" cy="1582737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smtClean="0">
                <a:latin typeface="Comic Sans MS" pitchFamily="66" charset="0"/>
              </a:rPr>
              <a:t>Present simple - usage</a:t>
            </a:r>
            <a:endParaRPr lang="en-US" smtClean="0">
              <a:latin typeface="Comic Sans MS" pitchFamily="66" charset="0"/>
            </a:endParaRPr>
          </a:p>
        </p:txBody>
      </p:sp>
      <p:pic>
        <p:nvPicPr>
          <p:cNvPr id="6147" name="Picture 9" descr="26.gif"/>
          <p:cNvPicPr>
            <a:picLocks noChangeAspect="1" noChangeArrowheads="1" noCrop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838950" y="3213100"/>
            <a:ext cx="1506538" cy="3095625"/>
          </a:xfrm>
          <a:noFill/>
        </p:spPr>
      </p:pic>
      <p:sp>
        <p:nvSpPr>
          <p:cNvPr id="6148" name="Text Box 3"/>
          <p:cNvSpPr txBox="1">
            <a:spLocks noChangeArrowheads="1"/>
          </p:cNvSpPr>
          <p:nvPr/>
        </p:nvSpPr>
        <p:spPr bwMode="auto">
          <a:xfrm>
            <a:off x="1116013" y="1628775"/>
            <a:ext cx="7056437" cy="644525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/>
            <a:r>
              <a:rPr lang="nl-NL" sz="3600">
                <a:latin typeface="Comic Sans MS" pitchFamily="66" charset="0"/>
              </a:rPr>
              <a:t>Feelings – thoughts – opinions</a:t>
            </a:r>
          </a:p>
        </p:txBody>
      </p:sp>
      <p:sp>
        <p:nvSpPr>
          <p:cNvPr id="6149" name="Text Box 4"/>
          <p:cNvSpPr txBox="1">
            <a:spLocks noChangeArrowheads="1"/>
          </p:cNvSpPr>
          <p:nvPr/>
        </p:nvSpPr>
        <p:spPr bwMode="auto">
          <a:xfrm>
            <a:off x="0" y="2708275"/>
            <a:ext cx="4932363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nl-NL" sz="3200">
                <a:latin typeface="Comic Sans MS" pitchFamily="66" charset="0"/>
              </a:rPr>
              <a:t>I </a:t>
            </a:r>
            <a:r>
              <a:rPr lang="nl-NL" sz="3200" u="sng">
                <a:latin typeface="Comic Sans MS" pitchFamily="66" charset="0"/>
              </a:rPr>
              <a:t>like</a:t>
            </a:r>
            <a:r>
              <a:rPr lang="nl-NL" sz="3200">
                <a:latin typeface="Comic Sans MS" pitchFamily="66" charset="0"/>
              </a:rPr>
              <a:t> spaghetti</a:t>
            </a:r>
          </a:p>
          <a:p>
            <a:pPr algn="ctr">
              <a:spcBef>
                <a:spcPct val="50000"/>
              </a:spcBef>
            </a:pPr>
            <a:endParaRPr lang="en-US" sz="4400">
              <a:latin typeface="Comic Sans MS" pitchFamily="66" charset="0"/>
            </a:endParaRPr>
          </a:p>
        </p:txBody>
      </p:sp>
      <p:sp>
        <p:nvSpPr>
          <p:cNvPr id="6150" name="Text Box 7"/>
          <p:cNvSpPr txBox="1">
            <a:spLocks noChangeArrowheads="1"/>
          </p:cNvSpPr>
          <p:nvPr/>
        </p:nvSpPr>
        <p:spPr bwMode="auto">
          <a:xfrm>
            <a:off x="4932363" y="2708275"/>
            <a:ext cx="38163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nl-NL" sz="3200">
                <a:latin typeface="Comic Sans MS" pitchFamily="66" charset="0"/>
              </a:rPr>
              <a:t>I </a:t>
            </a:r>
            <a:r>
              <a:rPr lang="nl-NL" sz="3200" u="sng">
                <a:latin typeface="Comic Sans MS" pitchFamily="66" charset="0"/>
              </a:rPr>
              <a:t>think</a:t>
            </a:r>
            <a:r>
              <a:rPr lang="nl-NL" sz="3200">
                <a:latin typeface="Comic Sans MS" pitchFamily="66" charset="0"/>
              </a:rPr>
              <a:t> he’s funny</a:t>
            </a:r>
            <a:endParaRPr lang="en-US" sz="3200">
              <a:latin typeface="Comic Sans MS" pitchFamily="66" charset="0"/>
            </a:endParaRPr>
          </a:p>
        </p:txBody>
      </p:sp>
      <p:pic>
        <p:nvPicPr>
          <p:cNvPr id="6151" name="Picture 12" descr="spaghetti-plate"/>
          <p:cNvPicPr>
            <a:picLocks noChangeAspect="1" noChangeArrowheads="1"/>
          </p:cNvPicPr>
          <p:nvPr>
            <p:ph sz="half" idx="2"/>
          </p:nvPr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>
            <a:off x="755650" y="3573463"/>
            <a:ext cx="4038600" cy="302895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smtClean="0">
                <a:latin typeface="Comic Sans MS" pitchFamily="66" charset="0"/>
              </a:rPr>
              <a:t>Present simple - usage</a:t>
            </a:r>
            <a:endParaRPr lang="en-US" smtClean="0">
              <a:latin typeface="Comic Sans MS" pitchFamily="66" charset="0"/>
            </a:endParaRPr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1116013" y="1628775"/>
            <a:ext cx="7056437" cy="644525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ctr"/>
            <a:r>
              <a:rPr lang="nl-NL" sz="3600">
                <a:latin typeface="Comic Sans MS" pitchFamily="66" charset="0"/>
              </a:rPr>
              <a:t>Observations – using the senses</a:t>
            </a:r>
          </a:p>
        </p:txBody>
      </p:sp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0" y="2708275"/>
            <a:ext cx="4932363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nl-NL" sz="3200">
                <a:latin typeface="Comic Sans MS" pitchFamily="66" charset="0"/>
              </a:rPr>
              <a:t>I </a:t>
            </a:r>
            <a:r>
              <a:rPr lang="nl-NL" sz="3200" u="sng">
                <a:latin typeface="Comic Sans MS" pitchFamily="66" charset="0"/>
              </a:rPr>
              <a:t>see</a:t>
            </a:r>
            <a:r>
              <a:rPr lang="nl-NL" sz="3200">
                <a:latin typeface="Comic Sans MS" pitchFamily="66" charset="0"/>
              </a:rPr>
              <a:t> lovely colours</a:t>
            </a:r>
          </a:p>
          <a:p>
            <a:pPr algn="ctr">
              <a:spcBef>
                <a:spcPct val="50000"/>
              </a:spcBef>
            </a:pPr>
            <a:endParaRPr lang="en-US" sz="4400">
              <a:latin typeface="Comic Sans MS" pitchFamily="66" charset="0"/>
            </a:endParaRPr>
          </a:p>
        </p:txBody>
      </p:sp>
      <p:sp>
        <p:nvSpPr>
          <p:cNvPr id="7173" name="Text Box 7"/>
          <p:cNvSpPr txBox="1">
            <a:spLocks noChangeArrowheads="1"/>
          </p:cNvSpPr>
          <p:nvPr/>
        </p:nvSpPr>
        <p:spPr bwMode="auto">
          <a:xfrm>
            <a:off x="4932363" y="2708275"/>
            <a:ext cx="38163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nl-NL" sz="3200">
                <a:latin typeface="Comic Sans MS" pitchFamily="66" charset="0"/>
              </a:rPr>
              <a:t>It </a:t>
            </a:r>
            <a:r>
              <a:rPr lang="nl-NL" sz="3200" u="sng">
                <a:latin typeface="Comic Sans MS" pitchFamily="66" charset="0"/>
              </a:rPr>
              <a:t>tastes</a:t>
            </a:r>
            <a:r>
              <a:rPr lang="nl-NL" sz="3200">
                <a:latin typeface="Comic Sans MS" pitchFamily="66" charset="0"/>
              </a:rPr>
              <a:t> funny</a:t>
            </a:r>
            <a:endParaRPr lang="en-US" sz="3200">
              <a:latin typeface="Comic Sans MS" pitchFamily="66" charset="0"/>
            </a:endParaRPr>
          </a:p>
        </p:txBody>
      </p:sp>
      <p:pic>
        <p:nvPicPr>
          <p:cNvPr id="7174" name="Picture 2" descr="http://emeraldhillsblog.com/wp-content/uploads/2008/04/5-senses.jpg"/>
          <p:cNvPicPr>
            <a:picLocks noChangeAspect="1" noChangeArrowheads="1"/>
          </p:cNvPicPr>
          <p:nvPr/>
        </p:nvPicPr>
        <p:blipFill>
          <a:blip r:embed="rId2" r:link="rId3" cstate="print"/>
          <a:srcRect/>
          <a:stretch>
            <a:fillRect/>
          </a:stretch>
        </p:blipFill>
        <p:spPr bwMode="auto">
          <a:xfrm>
            <a:off x="3132138" y="3573463"/>
            <a:ext cx="2857500" cy="271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143000"/>
          </a:xfrm>
        </p:spPr>
        <p:txBody>
          <a:bodyPr/>
          <a:lstStyle/>
          <a:p>
            <a:pPr eaLnBrk="1" hangingPunct="1"/>
            <a:r>
              <a:rPr lang="nl-NL" smtClean="0">
                <a:latin typeface="Comic Sans MS" pitchFamily="66" charset="0"/>
              </a:rPr>
              <a:t>Verb form</a:t>
            </a:r>
            <a:endParaRPr lang="en-US" smtClean="0">
              <a:latin typeface="Comic Sans MS" pitchFamily="66" charset="0"/>
            </a:endParaRPr>
          </a:p>
        </p:txBody>
      </p:sp>
      <p:graphicFrame>
        <p:nvGraphicFramePr>
          <p:cNvPr id="6290" name="Group 146"/>
          <p:cNvGraphicFramePr>
            <a:graphicFrameLocks noGrp="1"/>
          </p:cNvGraphicFramePr>
          <p:nvPr>
            <p:ph sz="half" idx="1"/>
          </p:nvPr>
        </p:nvGraphicFramePr>
        <p:xfrm>
          <a:off x="395288" y="1341438"/>
          <a:ext cx="8291512" cy="5181600"/>
        </p:xfrm>
        <a:graphic>
          <a:graphicData uri="http://schemas.openxmlformats.org/drawingml/2006/table">
            <a:tbl>
              <a:tblPr/>
              <a:tblGrid>
                <a:gridCol w="1036637"/>
                <a:gridCol w="1036638"/>
                <a:gridCol w="1036637"/>
                <a:gridCol w="1036638"/>
                <a:gridCol w="1035050"/>
                <a:gridCol w="1036637"/>
                <a:gridCol w="1036638"/>
                <a:gridCol w="1036637"/>
              </a:tblGrid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nl-NL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l-NL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l-NL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you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l-NL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he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l-NL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she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l-NL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it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l-NL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we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l-NL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they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l-NL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ask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l-NL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ask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l-NL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ask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l-NL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ask</a:t>
                      </a:r>
                      <a:r>
                        <a:rPr kumimoji="0" lang="nl-NL" sz="28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</a:t>
                      </a:r>
                      <a:endParaRPr kumimoji="0" lang="en-US" sz="28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l-NL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ask</a:t>
                      </a:r>
                      <a:r>
                        <a:rPr kumimoji="0" lang="nl-NL" sz="28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</a:t>
                      </a:r>
                      <a:endParaRPr kumimoji="0" lang="en-US" sz="28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l-NL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ask</a:t>
                      </a:r>
                      <a:r>
                        <a:rPr kumimoji="0" lang="nl-NL" sz="28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</a:t>
                      </a:r>
                      <a:endParaRPr kumimoji="0" lang="en-US" sz="28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l-NL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ask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l-NL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ask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l-NL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tell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nl-NL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nl-NL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nl-NL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nl-NL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nl-NL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nl-NL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nl-NL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l-NL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think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nl-NL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nl-NL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nl-NL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nl-NL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nl-NL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nl-NL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nl-NL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l-NL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eat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nl-NL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nl-NL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nl-NL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nl-NL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nl-NL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nl-NL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nl-NL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l-NL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write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nl-NL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nl-NL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nl-NL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nl-NL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nl-NL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nl-NL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nl-NL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l-NL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read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nl-NL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nl-NL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nl-NL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nl-NL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nl-NL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nl-NL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nl-NL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l-NL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see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nl-NL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nl-NL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nl-NL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nl-NL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nl-NL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nl-NL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nl-NL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l-NL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go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nl-NL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nl-NL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l-NL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go</a:t>
                      </a:r>
                      <a:r>
                        <a:rPr kumimoji="0" lang="nl-NL" sz="28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es</a:t>
                      </a:r>
                      <a:endParaRPr kumimoji="0" lang="en-US" sz="28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nl-NL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nl-NL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nl-NL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nl-NL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l-NL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do</a:t>
                      </a: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nl-NL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nl-NL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nl-NL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do</a:t>
                      </a:r>
                      <a:r>
                        <a:rPr kumimoji="0" lang="nl-NL" sz="28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es</a:t>
                      </a:r>
                      <a:endParaRPr kumimoji="0" lang="en-US" sz="28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nl-NL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nl-NL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nl-NL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nl-NL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296" name="AutoShape 15" descr="pinguin106"/>
          <p:cNvSpPr>
            <a:spLocks noChangeAspect="1" noChangeArrowheads="1"/>
          </p:cNvSpPr>
          <p:nvPr/>
        </p:nvSpPr>
        <p:spPr bwMode="auto">
          <a:xfrm>
            <a:off x="4075113" y="46038"/>
            <a:ext cx="47625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nl-NL"/>
          </a:p>
        </p:txBody>
      </p:sp>
      <p:sp>
        <p:nvSpPr>
          <p:cNvPr id="8297" name="AutoShape 17" descr="pinguin106"/>
          <p:cNvSpPr>
            <a:spLocks noChangeAspect="1" noChangeArrowheads="1"/>
          </p:cNvSpPr>
          <p:nvPr/>
        </p:nvSpPr>
        <p:spPr bwMode="auto">
          <a:xfrm>
            <a:off x="4075113" y="46038"/>
            <a:ext cx="47625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nl-NL"/>
          </a:p>
        </p:txBody>
      </p:sp>
      <p:sp>
        <p:nvSpPr>
          <p:cNvPr id="8298" name="AutoShape 19" descr="pinguin106"/>
          <p:cNvSpPr>
            <a:spLocks noChangeAspect="1" noChangeArrowheads="1"/>
          </p:cNvSpPr>
          <p:nvPr/>
        </p:nvSpPr>
        <p:spPr bwMode="auto">
          <a:xfrm>
            <a:off x="4075113" y="46038"/>
            <a:ext cx="47625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nl-NL"/>
          </a:p>
        </p:txBody>
      </p:sp>
      <p:sp>
        <p:nvSpPr>
          <p:cNvPr id="8299" name="AutoShape 21" descr="pinguin103"/>
          <p:cNvSpPr>
            <a:spLocks noChangeAspect="1" noChangeArrowheads="1"/>
          </p:cNvSpPr>
          <p:nvPr/>
        </p:nvSpPr>
        <p:spPr bwMode="auto">
          <a:xfrm>
            <a:off x="3962400" y="2714625"/>
            <a:ext cx="12192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nl-NL"/>
          </a:p>
        </p:txBody>
      </p:sp>
      <p:sp>
        <p:nvSpPr>
          <p:cNvPr id="8300" name="AutoShape 23" descr="pinguin103"/>
          <p:cNvSpPr>
            <a:spLocks noChangeAspect="1" noChangeArrowheads="1"/>
          </p:cNvSpPr>
          <p:nvPr/>
        </p:nvSpPr>
        <p:spPr bwMode="auto">
          <a:xfrm>
            <a:off x="3962400" y="2714625"/>
            <a:ext cx="12192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nl-NL"/>
          </a:p>
        </p:txBody>
      </p:sp>
      <p:pic>
        <p:nvPicPr>
          <p:cNvPr id="8301" name="Picture 139" descr="potloden22"/>
          <p:cNvPicPr>
            <a:picLocks noChangeAspect="1" noChangeArrowheads="1" noCrop="1"/>
          </p:cNvPicPr>
          <p:nvPr>
            <p:ph sz="quarter" idx="3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443663" y="0"/>
            <a:ext cx="952500" cy="19050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smtClean="0">
                <a:latin typeface="Comic Sans MS" pitchFamily="66" charset="0"/>
              </a:rPr>
              <a:t>The SHIT rule</a:t>
            </a:r>
            <a:endParaRPr lang="en-US" smtClean="0">
              <a:latin typeface="Comic Sans MS" pitchFamily="66" charset="0"/>
            </a:endParaRPr>
          </a:p>
        </p:txBody>
      </p:sp>
      <p:sp>
        <p:nvSpPr>
          <p:cNvPr id="9219" name="Text Box 14"/>
          <p:cNvSpPr txBox="1">
            <a:spLocks noChangeArrowheads="1"/>
          </p:cNvSpPr>
          <p:nvPr/>
        </p:nvSpPr>
        <p:spPr bwMode="auto">
          <a:xfrm>
            <a:off x="900113" y="4365625"/>
            <a:ext cx="7704137" cy="146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nl-NL" sz="3600"/>
              <a:t>When the pronoun is </a:t>
            </a:r>
            <a:r>
              <a:rPr lang="nl-NL" sz="3600" b="1"/>
              <a:t>S</a:t>
            </a:r>
            <a:r>
              <a:rPr lang="nl-NL" sz="2800"/>
              <a:t>HE</a:t>
            </a:r>
            <a:r>
              <a:rPr lang="nl-NL" sz="3600"/>
              <a:t>, </a:t>
            </a:r>
            <a:r>
              <a:rPr lang="nl-NL" sz="3600" b="1"/>
              <a:t>H</a:t>
            </a:r>
            <a:r>
              <a:rPr lang="nl-NL" sz="2800"/>
              <a:t>E</a:t>
            </a:r>
            <a:r>
              <a:rPr lang="nl-NL" sz="3600"/>
              <a:t> or </a:t>
            </a:r>
            <a:r>
              <a:rPr lang="nl-NL" sz="3600" b="1"/>
              <a:t>IT</a:t>
            </a:r>
          </a:p>
          <a:p>
            <a:pPr>
              <a:spcBef>
                <a:spcPct val="50000"/>
              </a:spcBef>
            </a:pPr>
            <a:r>
              <a:rPr lang="nl-NL" sz="3600"/>
              <a:t>… the verb form takes an “s”</a:t>
            </a:r>
            <a:endParaRPr lang="en-US" sz="3600"/>
          </a:p>
        </p:txBody>
      </p:sp>
      <p:pic>
        <p:nvPicPr>
          <p:cNvPr id="9220" name="Picture 16" descr="crappy_cache_coin.jpg picture by gridlox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 b="50052"/>
          <a:stretch>
            <a:fillRect/>
          </a:stretch>
        </p:blipFill>
        <p:spPr>
          <a:xfrm>
            <a:off x="3276600" y="1268413"/>
            <a:ext cx="2597150" cy="22606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sz="4000" smtClean="0">
                <a:latin typeface="Comic Sans MS" pitchFamily="66" charset="0"/>
              </a:rPr>
              <a:t>Testing, one, two, three</a:t>
            </a:r>
            <a:br>
              <a:rPr lang="nl-NL" sz="4000" smtClean="0">
                <a:latin typeface="Comic Sans MS" pitchFamily="66" charset="0"/>
              </a:rPr>
            </a:br>
            <a:r>
              <a:rPr lang="nl-NL" sz="4000" smtClean="0">
                <a:latin typeface="Comic Sans MS" pitchFamily="66" charset="0"/>
              </a:rPr>
              <a:t>…what’s the pronoun?</a:t>
            </a:r>
            <a:endParaRPr lang="en-US" sz="4000" smtClean="0">
              <a:latin typeface="Comic Sans MS" pitchFamily="66" charset="0"/>
            </a:endParaRP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7859713" cy="452596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nl-NL" sz="2800" smtClean="0"/>
              <a:t>My mother	</a:t>
            </a:r>
          </a:p>
          <a:p>
            <a:pPr eaLnBrk="1" hangingPunct="1">
              <a:lnSpc>
                <a:spcPct val="90000"/>
              </a:lnSpc>
            </a:pPr>
            <a:r>
              <a:rPr lang="nl-NL" sz="2800" smtClean="0"/>
              <a:t>Her brother</a:t>
            </a:r>
          </a:p>
          <a:p>
            <a:pPr eaLnBrk="1" hangingPunct="1">
              <a:lnSpc>
                <a:spcPct val="90000"/>
              </a:lnSpc>
            </a:pPr>
            <a:r>
              <a:rPr lang="nl-NL" sz="2800" smtClean="0"/>
              <a:t>The dog</a:t>
            </a:r>
          </a:p>
          <a:p>
            <a:pPr eaLnBrk="1" hangingPunct="1">
              <a:lnSpc>
                <a:spcPct val="90000"/>
              </a:lnSpc>
            </a:pPr>
            <a:r>
              <a:rPr lang="nl-NL" sz="2800" smtClean="0"/>
              <a:t>An apple</a:t>
            </a:r>
          </a:p>
          <a:p>
            <a:pPr eaLnBrk="1" hangingPunct="1">
              <a:lnSpc>
                <a:spcPct val="90000"/>
              </a:lnSpc>
            </a:pPr>
            <a:r>
              <a:rPr lang="nl-NL" sz="2800" smtClean="0"/>
              <a:t>The people</a:t>
            </a:r>
          </a:p>
          <a:p>
            <a:pPr eaLnBrk="1" hangingPunct="1">
              <a:lnSpc>
                <a:spcPct val="90000"/>
              </a:lnSpc>
            </a:pPr>
            <a:r>
              <a:rPr lang="nl-NL" sz="2800" smtClean="0"/>
              <a:t>Five cats</a:t>
            </a:r>
          </a:p>
          <a:p>
            <a:pPr eaLnBrk="1" hangingPunct="1">
              <a:lnSpc>
                <a:spcPct val="90000"/>
              </a:lnSpc>
            </a:pPr>
            <a:r>
              <a:rPr lang="nl-NL" sz="2800" smtClean="0"/>
              <a:t>Your aunt</a:t>
            </a:r>
          </a:p>
          <a:p>
            <a:pPr eaLnBrk="1" hangingPunct="1">
              <a:lnSpc>
                <a:spcPct val="90000"/>
              </a:lnSpc>
            </a:pPr>
            <a:r>
              <a:rPr lang="nl-NL" sz="2800" smtClean="0"/>
              <a:t>The newspaper article</a:t>
            </a:r>
          </a:p>
          <a:p>
            <a:pPr eaLnBrk="1" hangingPunct="1">
              <a:lnSpc>
                <a:spcPct val="90000"/>
              </a:lnSpc>
            </a:pPr>
            <a:r>
              <a:rPr lang="nl-NL" sz="2800" smtClean="0"/>
              <a:t>My sister</a:t>
            </a:r>
          </a:p>
          <a:p>
            <a:pPr eaLnBrk="1" hangingPunct="1">
              <a:lnSpc>
                <a:spcPct val="90000"/>
              </a:lnSpc>
            </a:pPr>
            <a:endParaRPr lang="nl-NL" sz="2800" smtClean="0"/>
          </a:p>
          <a:p>
            <a:pPr eaLnBrk="1" hangingPunct="1">
              <a:lnSpc>
                <a:spcPct val="90000"/>
              </a:lnSpc>
            </a:pPr>
            <a:endParaRPr lang="nl-NL" sz="2800" smtClean="0"/>
          </a:p>
          <a:p>
            <a:pPr eaLnBrk="1" hangingPunct="1">
              <a:lnSpc>
                <a:spcPct val="90000"/>
              </a:lnSpc>
            </a:pPr>
            <a:endParaRPr lang="nl-NL" sz="2800" smtClean="0"/>
          </a:p>
        </p:txBody>
      </p:sp>
      <p:sp>
        <p:nvSpPr>
          <p:cNvPr id="10244" name="Line 7"/>
          <p:cNvSpPr>
            <a:spLocks noChangeShapeType="1"/>
          </p:cNvSpPr>
          <p:nvPr/>
        </p:nvSpPr>
        <p:spPr bwMode="auto">
          <a:xfrm>
            <a:off x="4932363" y="1557338"/>
            <a:ext cx="0" cy="46799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10245" name="Picture 8" descr="potloden22"/>
          <p:cNvPicPr>
            <a:picLocks noChangeAspect="1" noChangeArrowheads="1" noCrop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7380288" y="1773238"/>
            <a:ext cx="952500" cy="1905000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nl-NL" sz="4000" smtClean="0">
                <a:latin typeface="Comic Sans MS" pitchFamily="66" charset="0"/>
              </a:rPr>
              <a:t>Wakey! Wakey! It’s time to practice</a:t>
            </a:r>
            <a:endParaRPr lang="en-US" sz="4000" smtClean="0">
              <a:latin typeface="Comic Sans MS" pitchFamily="66" charset="0"/>
            </a:endParaRPr>
          </a:p>
        </p:txBody>
      </p:sp>
      <p:pic>
        <p:nvPicPr>
          <p:cNvPr id="11267" name="Picture 3" descr="225.gif">
            <a:hlinkClick r:id="rId2"/>
          </p:cNvPr>
          <p:cNvPicPr>
            <a:picLocks noChangeAspect="1" noChangeArrowheads="1" noCro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042988" y="-458788"/>
            <a:ext cx="2409825" cy="2171701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684213" y="5373688"/>
            <a:ext cx="8229600" cy="1143000"/>
          </a:xfrm>
        </p:spPr>
        <p:txBody>
          <a:bodyPr/>
          <a:lstStyle/>
          <a:p>
            <a:pPr eaLnBrk="1" hangingPunct="1"/>
            <a:r>
              <a:rPr lang="nl-NL" smtClean="0">
                <a:latin typeface="Comic Sans MS" pitchFamily="66" charset="0"/>
              </a:rPr>
              <a:t>See yawl soon!</a:t>
            </a:r>
            <a:endParaRPr lang="en-US" smtClean="0">
              <a:latin typeface="Comic Sans MS" pitchFamily="66" charset="0"/>
            </a:endParaRPr>
          </a:p>
        </p:txBody>
      </p:sp>
      <p:pic>
        <p:nvPicPr>
          <p:cNvPr id="12291" name="Picture 4" descr="chicken01"/>
          <p:cNvPicPr>
            <a:picLocks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484438" y="2060575"/>
            <a:ext cx="3516312" cy="3294063"/>
          </a:xfrm>
          <a:noFill/>
        </p:spPr>
      </p:pic>
      <p:sp>
        <p:nvSpPr>
          <p:cNvPr id="12292" name="Text Box 6"/>
          <p:cNvSpPr txBox="1">
            <a:spLocks noChangeArrowheads="1"/>
          </p:cNvSpPr>
          <p:nvPr/>
        </p:nvSpPr>
        <p:spPr bwMode="auto">
          <a:xfrm>
            <a:off x="1547813" y="981075"/>
            <a:ext cx="705802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nl-NL" sz="3600">
                <a:latin typeface="Comic Sans MS" pitchFamily="66" charset="0"/>
              </a:rPr>
              <a:t>That’s all folks!</a:t>
            </a:r>
            <a:endParaRPr lang="en-US" sz="360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andaardontwerp">
  <a:themeElements>
    <a:clrScheme name="Standaardontwerp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ardontwerp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ardontwer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-the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532</TotalTime>
  <Words>176</Words>
  <Application>Microsoft Office PowerPoint</Application>
  <PresentationFormat>Diavoorstelling (4:3)</PresentationFormat>
  <Paragraphs>66</Paragraphs>
  <Slides>11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4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11</vt:i4>
      </vt:variant>
    </vt:vector>
  </HeadingPairs>
  <TitlesOfParts>
    <vt:vector size="16" baseType="lpstr">
      <vt:lpstr>Arial</vt:lpstr>
      <vt:lpstr>Calibri</vt:lpstr>
      <vt:lpstr>Comic Sans MS</vt:lpstr>
      <vt:lpstr>Palatino Linotype</vt:lpstr>
      <vt:lpstr>Standaardontwerp</vt:lpstr>
      <vt:lpstr>Welcome to Grammar’s chicken farm</vt:lpstr>
      <vt:lpstr>Present Simple lesson two - usage</vt:lpstr>
      <vt:lpstr>The present simple - usage</vt:lpstr>
      <vt:lpstr>Present simple - usage</vt:lpstr>
      <vt:lpstr>Present simple - usage</vt:lpstr>
      <vt:lpstr>Present simple - usage</vt:lpstr>
      <vt:lpstr>Verb form</vt:lpstr>
      <vt:lpstr>The SHIT rule</vt:lpstr>
      <vt:lpstr>Testing, one, two, three …what’s the pronoun?</vt:lpstr>
      <vt:lpstr>Wakey! Wakey! It’s time to practice</vt:lpstr>
      <vt:lpstr>See yawl soon!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 1</dc:title>
  <dc:creator>Montanus</dc:creator>
  <cp:lastModifiedBy>Frans Montanus</cp:lastModifiedBy>
  <cp:revision>21</cp:revision>
  <dcterms:created xsi:type="dcterms:W3CDTF">2008-04-18T13:38:10Z</dcterms:created>
  <dcterms:modified xsi:type="dcterms:W3CDTF">2013-02-25T12:24:09Z</dcterms:modified>
</cp:coreProperties>
</file>