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72" r:id="rId3"/>
    <p:sldId id="260" r:id="rId4"/>
    <p:sldId id="261" r:id="rId5"/>
    <p:sldId id="278" r:id="rId6"/>
    <p:sldId id="282" r:id="rId7"/>
    <p:sldId id="276" r:id="rId8"/>
    <p:sldId id="277" r:id="rId9"/>
    <p:sldId id="279" r:id="rId10"/>
    <p:sldId id="281" r:id="rId11"/>
    <p:sldId id="280" r:id="rId12"/>
    <p:sldId id="259" r:id="rId13"/>
    <p:sldId id="263" r:id="rId14"/>
    <p:sldId id="262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DCC2"/>
    <a:srgbClr val="FFCC99"/>
    <a:srgbClr val="CCFFCC"/>
    <a:srgbClr val="FFCC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05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2F5289BA-E35B-45FA-A92A-86F7D2CE40A5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4D6F7-C491-4F21-8167-6447AB09A114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F7B70-9F13-42CA-AA29-0DE2BCDC6D3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9614E-11B1-4993-93A1-306B72FFF34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1D8F4-87D2-403D-9973-0CE9BAC04329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9F883C-3994-45C5-A2AA-1711D13491E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0F6A7-B8EA-468E-9D1B-653470891A54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E72DA-A116-4D30-B6E2-619A4C9708F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3F7B94-5EC3-4CAA-8511-FC02897BAC8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3C075-778D-4A6B-95E6-BF73D8245D44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7956C-3D85-4E0E-909A-BDC11D77E4A5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69B0F-021B-4D8E-8477-677138CBBC7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48B03-C2E9-4DF4-873C-7FFF39571BA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99"/>
            </a:gs>
            <a:gs pos="100000">
              <a:srgbClr val="DBDCC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de opmaakprofielen van de modeltekst te bewerken</a:t>
            </a:r>
          </a:p>
          <a:p>
            <a:pPr lvl="1"/>
            <a:r>
              <a:rPr lang="en-US" smtClean="0"/>
              <a:t>Tweede niveau</a:t>
            </a:r>
          </a:p>
          <a:p>
            <a:pPr lvl="2"/>
            <a:r>
              <a:rPr lang="en-US" smtClean="0"/>
              <a:t>Derde niveau</a:t>
            </a:r>
          </a:p>
          <a:p>
            <a:pPr lvl="3"/>
            <a:r>
              <a:rPr lang="en-US" smtClean="0"/>
              <a:t>Vierde niveau</a:t>
            </a:r>
          </a:p>
          <a:p>
            <a:pPr lvl="4"/>
            <a:r>
              <a:rPr lang="en-US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0DB6A7B-71BD-4337-AC30-AEF626EC085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emeraldhillsblog.com/wp-content/uploads/2008/04/5-senses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268413"/>
            <a:ext cx="7772400" cy="1470025"/>
          </a:xfrm>
        </p:spPr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Welcome to Grammar’s chicken farm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2051" name="Picture 5" descr="chicken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2997200"/>
            <a:ext cx="28575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1116013" y="6021388"/>
            <a:ext cx="69850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 sz="240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nl-NL" sz="1600">
                <a:latin typeface="Palatino Linotype" pitchFamily="18" charset="0"/>
              </a:rPr>
              <a:t>© Mary Montanus-Stijnman</a:t>
            </a:r>
            <a:endParaRPr lang="en-US" sz="160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268413"/>
            <a:ext cx="7772400" cy="1470025"/>
          </a:xfrm>
        </p:spPr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>Present Simple</a:t>
            </a:r>
            <a:br>
              <a:rPr lang="nl-NL" sz="4000" smtClean="0">
                <a:latin typeface="Comic Sans MS" pitchFamily="66" charset="0"/>
              </a:rPr>
            </a:br>
            <a:r>
              <a:rPr lang="nl-NL" sz="4000" smtClean="0">
                <a:latin typeface="Comic Sans MS" pitchFamily="66" charset="0"/>
              </a:rPr>
              <a:t>Lesson three</a:t>
            </a:r>
            <a:br>
              <a:rPr lang="nl-NL" sz="4000" smtClean="0">
                <a:latin typeface="Comic Sans MS" pitchFamily="66" charset="0"/>
              </a:rPr>
            </a:br>
            <a:r>
              <a:rPr lang="nl-NL" sz="4000" smtClean="0">
                <a:latin typeface="Comic Sans MS" pitchFamily="66" charset="0"/>
              </a:rPr>
              <a:t>Questions &amp; negations</a:t>
            </a:r>
            <a:endParaRPr lang="en-US" sz="4000" smtClean="0">
              <a:latin typeface="Comic Sans MS" pitchFamily="66" charset="0"/>
            </a:endParaRPr>
          </a:p>
        </p:txBody>
      </p:sp>
      <p:pic>
        <p:nvPicPr>
          <p:cNvPr id="3075" name="Picture 3" descr="chicken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2997200"/>
            <a:ext cx="28575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116013" y="6021388"/>
            <a:ext cx="698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2400">
                <a:latin typeface="Comic Sans MS" pitchFamily="66" charset="0"/>
              </a:rPr>
              <a:t>Get out a pen and a sheet of paper … we’re off!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present simple - usage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4099" name="Picture 26" descr="shower-cartoon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042988" y="5300663"/>
            <a:ext cx="1123950" cy="1276350"/>
          </a:xfrm>
          <a:noFill/>
        </p:spPr>
      </p:pic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116013" y="1341438"/>
            <a:ext cx="6985000" cy="6445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3600">
                <a:latin typeface="Comic Sans MS" pitchFamily="66" charset="0"/>
              </a:rPr>
              <a:t>Habits - gewoontes</a:t>
            </a:r>
            <a:endParaRPr lang="en-US" sz="3600">
              <a:latin typeface="Comic Sans MS" pitchFamily="66" charset="0"/>
            </a:endParaRPr>
          </a:p>
        </p:txBody>
      </p:sp>
      <p:sp>
        <p:nvSpPr>
          <p:cNvPr id="4101" name="Text Box 10"/>
          <p:cNvSpPr txBox="1">
            <a:spLocks noChangeArrowheads="1"/>
          </p:cNvSpPr>
          <p:nvPr/>
        </p:nvSpPr>
        <p:spPr bwMode="auto">
          <a:xfrm>
            <a:off x="1258888" y="14843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/>
          </a:p>
        </p:txBody>
      </p:sp>
      <p:pic>
        <p:nvPicPr>
          <p:cNvPr id="4102" name="Picture 16" descr="2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4868863"/>
            <a:ext cx="199072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Text Box 17"/>
          <p:cNvSpPr txBox="1">
            <a:spLocks noChangeArrowheads="1"/>
          </p:cNvSpPr>
          <p:nvPr/>
        </p:nvSpPr>
        <p:spPr bwMode="auto">
          <a:xfrm>
            <a:off x="900113" y="2492375"/>
            <a:ext cx="7273925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3200">
                <a:latin typeface="Comic Sans MS" pitchFamily="66" charset="0"/>
              </a:rPr>
              <a:t>I always </a:t>
            </a:r>
            <a:r>
              <a:rPr lang="nl-NL" sz="3200" u="sng">
                <a:latin typeface="Comic Sans MS" pitchFamily="66" charset="0"/>
              </a:rPr>
              <a:t>shower</a:t>
            </a:r>
            <a:r>
              <a:rPr lang="nl-NL" sz="3200">
                <a:latin typeface="Comic Sans MS" pitchFamily="66" charset="0"/>
              </a:rPr>
              <a:t> in the morning</a:t>
            </a:r>
          </a:p>
          <a:p>
            <a:r>
              <a:rPr lang="nl-NL" sz="3200">
                <a:latin typeface="Comic Sans MS" pitchFamily="66" charset="0"/>
              </a:rPr>
              <a:t>She </a:t>
            </a:r>
            <a:r>
              <a:rPr lang="nl-NL" sz="3200" u="sng">
                <a:latin typeface="Comic Sans MS" pitchFamily="66" charset="0"/>
              </a:rPr>
              <a:t>eats</a:t>
            </a:r>
            <a:r>
              <a:rPr lang="nl-NL" sz="3200">
                <a:latin typeface="Comic Sans MS" pitchFamily="66" charset="0"/>
              </a:rPr>
              <a:t> cornflakes for breakfast</a:t>
            </a:r>
          </a:p>
          <a:p>
            <a:r>
              <a:rPr lang="nl-NL" sz="3200">
                <a:latin typeface="Comic Sans MS" pitchFamily="66" charset="0"/>
              </a:rPr>
              <a:t>I </a:t>
            </a:r>
            <a:r>
              <a:rPr lang="nl-NL" sz="3200" u="sng">
                <a:latin typeface="Comic Sans MS" pitchFamily="66" charset="0"/>
              </a:rPr>
              <a:t>bike</a:t>
            </a:r>
            <a:r>
              <a:rPr lang="nl-NL" sz="3200">
                <a:latin typeface="Comic Sans MS" pitchFamily="66" charset="0"/>
              </a:rPr>
              <a:t> to school every day</a:t>
            </a:r>
          </a:p>
          <a:p>
            <a:endParaRPr lang="nl-NL" sz="320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 sz="3200">
              <a:latin typeface="Comic Sans MS" pitchFamily="66" charset="0"/>
            </a:endParaRPr>
          </a:p>
        </p:txBody>
      </p:sp>
      <p:pic>
        <p:nvPicPr>
          <p:cNvPr id="4104" name="Picture 29" descr="42-17233161"/>
          <p:cNvPicPr>
            <a:picLocks noChangeAspect="1" noChangeArrowheads="1"/>
          </p:cNvPicPr>
          <p:nvPr>
            <p:ph sz="half" idx="2"/>
          </p:nvPr>
        </p:nvPicPr>
        <p:blipFill>
          <a:blip r:embed="rId4" cstate="print">
            <a:clrChange>
              <a:clrFrom>
                <a:srgbClr val="F8F7F5"/>
              </a:clrFrom>
              <a:clrTo>
                <a:srgbClr val="F8F7F5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724525" y="4114800"/>
            <a:ext cx="3095625" cy="24828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- usage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5123" name="Picture 35" descr="kat13"/>
          <p:cNvPicPr>
            <a:picLocks noChangeAspect="1" noChangeArrowheads="1" noCro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80975" y="5005388"/>
            <a:ext cx="2016125" cy="1852612"/>
          </a:xfr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116013" y="1628775"/>
            <a:ext cx="7056437" cy="6445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nl-NL" sz="3600">
                <a:latin typeface="Comic Sans MS" pitchFamily="66" charset="0"/>
              </a:rPr>
              <a:t>Facts - feiten</a:t>
            </a:r>
          </a:p>
        </p:txBody>
      </p:sp>
      <p:sp>
        <p:nvSpPr>
          <p:cNvPr id="5125" name="Text Box 22"/>
          <p:cNvSpPr txBox="1">
            <a:spLocks noChangeArrowheads="1"/>
          </p:cNvSpPr>
          <p:nvPr/>
        </p:nvSpPr>
        <p:spPr bwMode="auto">
          <a:xfrm>
            <a:off x="1116013" y="2565400"/>
            <a:ext cx="7129462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4400">
                <a:latin typeface="Comic Sans MS" pitchFamily="66" charset="0"/>
              </a:rPr>
              <a:t>He is a butler.</a:t>
            </a:r>
          </a:p>
          <a:p>
            <a:pPr algn="ctr">
              <a:spcBef>
                <a:spcPct val="50000"/>
              </a:spcBef>
            </a:pPr>
            <a:r>
              <a:rPr lang="nl-NL" sz="4400">
                <a:latin typeface="Comic Sans MS" pitchFamily="66" charset="0"/>
              </a:rPr>
              <a:t>Tomatoes are red.</a:t>
            </a:r>
          </a:p>
          <a:p>
            <a:pPr algn="ctr">
              <a:spcBef>
                <a:spcPct val="50000"/>
              </a:spcBef>
            </a:pPr>
            <a:r>
              <a:rPr lang="nl-NL" sz="4400">
                <a:latin typeface="Comic Sans MS" pitchFamily="66" charset="0"/>
              </a:rPr>
              <a:t>The cat has got a ball.</a:t>
            </a:r>
            <a:endParaRPr lang="en-US" sz="4400">
              <a:latin typeface="Comic Sans MS" pitchFamily="66" charset="0"/>
            </a:endParaRPr>
          </a:p>
        </p:txBody>
      </p:sp>
      <p:pic>
        <p:nvPicPr>
          <p:cNvPr id="5126" name="Picture 39" descr="butler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125" y="2420938"/>
            <a:ext cx="2333625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AutoShape 41" descr="9k="/>
          <p:cNvSpPr>
            <a:spLocks noChangeAspect="1" noChangeArrowheads="1"/>
          </p:cNvSpPr>
          <p:nvPr/>
        </p:nvSpPr>
        <p:spPr bwMode="auto">
          <a:xfrm>
            <a:off x="3795713" y="2733675"/>
            <a:ext cx="15525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  <p:pic>
        <p:nvPicPr>
          <p:cNvPr id="5128" name="Picture 49" descr="tomato-627"/>
          <p:cNvPicPr>
            <a:picLocks noChangeAspect="1" noChangeArrowheads="1"/>
          </p:cNvPicPr>
          <p:nvPr>
            <p:ph sz="half" idx="1"/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0" y="2852738"/>
            <a:ext cx="2376488" cy="15827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- usage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6147" name="Picture 3" descr="26.gif"/>
          <p:cNvPicPr>
            <a:picLocks noChangeAspect="1" noChangeArrowheads="1" noCro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38950" y="3213100"/>
            <a:ext cx="1506538" cy="3095625"/>
          </a:xfr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116013" y="1628775"/>
            <a:ext cx="7056437" cy="6445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nl-NL" sz="3600">
                <a:latin typeface="Comic Sans MS" pitchFamily="66" charset="0"/>
              </a:rPr>
              <a:t>Feelings – thoughts – opinions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0" y="2708275"/>
            <a:ext cx="493236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3200">
                <a:latin typeface="Comic Sans MS" pitchFamily="66" charset="0"/>
              </a:rPr>
              <a:t>I </a:t>
            </a:r>
            <a:r>
              <a:rPr lang="nl-NL" sz="3200" u="sng">
                <a:latin typeface="Comic Sans MS" pitchFamily="66" charset="0"/>
              </a:rPr>
              <a:t>like</a:t>
            </a:r>
            <a:r>
              <a:rPr lang="nl-NL" sz="3200">
                <a:latin typeface="Comic Sans MS" pitchFamily="66" charset="0"/>
              </a:rPr>
              <a:t> spaghetti</a:t>
            </a:r>
          </a:p>
          <a:p>
            <a:pPr algn="ctr">
              <a:spcBef>
                <a:spcPct val="50000"/>
              </a:spcBef>
            </a:pPr>
            <a:endParaRPr lang="en-US" sz="4400">
              <a:latin typeface="Comic Sans MS" pitchFamily="66" charset="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932363" y="2708275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3200">
                <a:latin typeface="Comic Sans MS" pitchFamily="66" charset="0"/>
              </a:rPr>
              <a:t>I </a:t>
            </a:r>
            <a:r>
              <a:rPr lang="nl-NL" sz="3200" u="sng">
                <a:latin typeface="Comic Sans MS" pitchFamily="66" charset="0"/>
              </a:rPr>
              <a:t>think</a:t>
            </a:r>
            <a:r>
              <a:rPr lang="nl-NL" sz="3200">
                <a:latin typeface="Comic Sans MS" pitchFamily="66" charset="0"/>
              </a:rPr>
              <a:t> he’s funny</a:t>
            </a:r>
            <a:endParaRPr lang="en-US" sz="3200">
              <a:latin typeface="Comic Sans MS" pitchFamily="66" charset="0"/>
            </a:endParaRPr>
          </a:p>
        </p:txBody>
      </p:sp>
      <p:pic>
        <p:nvPicPr>
          <p:cNvPr id="6151" name="Picture 7" descr="spaghetti-plate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55650" y="3573463"/>
            <a:ext cx="4038600" cy="30289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- usage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116013" y="1628775"/>
            <a:ext cx="7056437" cy="6445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nl-NL" sz="3600">
                <a:latin typeface="Comic Sans MS" pitchFamily="66" charset="0"/>
              </a:rPr>
              <a:t>Observations – using the senses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2708275"/>
            <a:ext cx="493236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3200">
                <a:latin typeface="Comic Sans MS" pitchFamily="66" charset="0"/>
              </a:rPr>
              <a:t>I </a:t>
            </a:r>
            <a:r>
              <a:rPr lang="nl-NL" sz="3200" u="sng">
                <a:latin typeface="Comic Sans MS" pitchFamily="66" charset="0"/>
              </a:rPr>
              <a:t>see</a:t>
            </a:r>
            <a:r>
              <a:rPr lang="nl-NL" sz="3200">
                <a:latin typeface="Comic Sans MS" pitchFamily="66" charset="0"/>
              </a:rPr>
              <a:t> lovely colours</a:t>
            </a:r>
          </a:p>
          <a:p>
            <a:pPr algn="ctr">
              <a:spcBef>
                <a:spcPct val="50000"/>
              </a:spcBef>
            </a:pPr>
            <a:endParaRPr lang="en-US" sz="4400">
              <a:latin typeface="Comic Sans MS" pitchFamily="66" charset="0"/>
            </a:endParaRPr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4932363" y="2708275"/>
            <a:ext cx="3816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3200">
                <a:latin typeface="Comic Sans MS" pitchFamily="66" charset="0"/>
              </a:rPr>
              <a:t>It </a:t>
            </a:r>
            <a:r>
              <a:rPr lang="nl-NL" sz="3200" u="sng">
                <a:latin typeface="Comic Sans MS" pitchFamily="66" charset="0"/>
              </a:rPr>
              <a:t>tastes</a:t>
            </a:r>
            <a:r>
              <a:rPr lang="nl-NL" sz="3200">
                <a:latin typeface="Comic Sans MS" pitchFamily="66" charset="0"/>
              </a:rPr>
              <a:t> funny</a:t>
            </a:r>
            <a:endParaRPr lang="en-US" sz="3200">
              <a:latin typeface="Comic Sans MS" pitchFamily="66" charset="0"/>
            </a:endParaRPr>
          </a:p>
        </p:txBody>
      </p:sp>
      <p:pic>
        <p:nvPicPr>
          <p:cNvPr id="7174" name="Picture 2" descr="http://emeraldhillsblog.com/wp-content/uploads/2008/04/5-senses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3132138" y="3573463"/>
            <a:ext cx="28575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>How do you form a question?</a:t>
            </a:r>
            <a:br>
              <a:rPr lang="nl-NL" sz="4000" smtClean="0">
                <a:latin typeface="Comic Sans MS" pitchFamily="66" charset="0"/>
              </a:rPr>
            </a:br>
            <a:r>
              <a:rPr lang="nl-NL" sz="4000" smtClean="0">
                <a:latin typeface="Comic Sans MS" pitchFamily="66" charset="0"/>
              </a:rPr>
              <a:t>	use (do) + verb</a:t>
            </a:r>
            <a:endParaRPr lang="en-US" sz="4000" smtClean="0">
              <a:latin typeface="Comic Sans MS" pitchFamily="66" charset="0"/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4" eaLnBrk="1" hangingPunct="1">
              <a:lnSpc>
                <a:spcPct val="90000"/>
              </a:lnSpc>
            </a:pPr>
            <a:r>
              <a:rPr lang="nl-NL" smtClean="0"/>
              <a:t>I always shower in the morning.</a:t>
            </a:r>
          </a:p>
          <a:p>
            <a:pPr eaLnBrk="1" hangingPunct="1">
              <a:lnSpc>
                <a:spcPct val="90000"/>
              </a:lnSpc>
            </a:pPr>
            <a:r>
              <a:rPr lang="nl-NL" u="sng" smtClean="0"/>
              <a:t>Do</a:t>
            </a:r>
            <a:r>
              <a:rPr lang="nl-NL" smtClean="0"/>
              <a:t> I always </a:t>
            </a:r>
            <a:r>
              <a:rPr lang="nl-NL" u="sng" smtClean="0"/>
              <a:t>shower</a:t>
            </a:r>
            <a:r>
              <a:rPr lang="nl-NL" smtClean="0"/>
              <a:t> in the morning?</a:t>
            </a:r>
          </a:p>
          <a:p>
            <a:pPr lvl="4" eaLnBrk="1" hangingPunct="1">
              <a:lnSpc>
                <a:spcPct val="90000"/>
              </a:lnSpc>
            </a:pPr>
            <a:r>
              <a:rPr lang="nl-NL" smtClean="0"/>
              <a:t>She eats cornflakes for breakfast.</a:t>
            </a:r>
          </a:p>
          <a:p>
            <a:pPr eaLnBrk="1" hangingPunct="1">
              <a:lnSpc>
                <a:spcPct val="90000"/>
              </a:lnSpc>
            </a:pPr>
            <a:r>
              <a:rPr lang="nl-NL" u="sng" smtClean="0"/>
              <a:t>Does</a:t>
            </a:r>
            <a:r>
              <a:rPr lang="nl-NL" smtClean="0"/>
              <a:t> she </a:t>
            </a:r>
            <a:r>
              <a:rPr lang="nl-NL" u="sng" smtClean="0"/>
              <a:t>eat</a:t>
            </a:r>
            <a:r>
              <a:rPr lang="nl-NL" smtClean="0"/>
              <a:t> cornflakes for breakfast?</a:t>
            </a:r>
          </a:p>
          <a:p>
            <a:pPr lvl="4" eaLnBrk="1" hangingPunct="1">
              <a:lnSpc>
                <a:spcPct val="90000"/>
              </a:lnSpc>
            </a:pPr>
            <a:r>
              <a:rPr lang="nl-NL" smtClean="0"/>
              <a:t>I bike to school every day.</a:t>
            </a:r>
          </a:p>
          <a:p>
            <a:pPr eaLnBrk="1" hangingPunct="1">
              <a:lnSpc>
                <a:spcPct val="90000"/>
              </a:lnSpc>
            </a:pPr>
            <a:r>
              <a:rPr lang="nl-NL" u="sng" smtClean="0"/>
              <a:t>Do</a:t>
            </a:r>
            <a:r>
              <a:rPr lang="nl-NL" smtClean="0"/>
              <a:t> I </a:t>
            </a:r>
            <a:r>
              <a:rPr lang="nl-NL" u="sng" smtClean="0"/>
              <a:t>bike</a:t>
            </a:r>
            <a:r>
              <a:rPr lang="nl-NL" smtClean="0"/>
              <a:t> to school every day?</a:t>
            </a:r>
          </a:p>
          <a:p>
            <a:pPr lvl="4" eaLnBrk="1" hangingPunct="1">
              <a:lnSpc>
                <a:spcPct val="90000"/>
              </a:lnSpc>
            </a:pPr>
            <a:r>
              <a:rPr lang="nl-NL" smtClean="0"/>
              <a:t>They like spaghetti.</a:t>
            </a:r>
          </a:p>
          <a:p>
            <a:pPr eaLnBrk="1" hangingPunct="1">
              <a:lnSpc>
                <a:spcPct val="90000"/>
              </a:lnSpc>
            </a:pPr>
            <a:r>
              <a:rPr lang="nl-NL" u="sng" smtClean="0"/>
              <a:t>Do</a:t>
            </a:r>
            <a:r>
              <a:rPr lang="nl-NL" smtClean="0"/>
              <a:t> they </a:t>
            </a:r>
            <a:r>
              <a:rPr lang="nl-NL" u="sng" smtClean="0"/>
              <a:t>like</a:t>
            </a:r>
            <a:r>
              <a:rPr lang="nl-NL" smtClean="0"/>
              <a:t> spaghetti?</a:t>
            </a:r>
          </a:p>
          <a:p>
            <a:pPr lvl="4" eaLnBrk="1" hangingPunct="1">
              <a:lnSpc>
                <a:spcPct val="90000"/>
              </a:lnSpc>
            </a:pPr>
            <a:r>
              <a:rPr lang="nl-NL" smtClean="0"/>
              <a:t>He thinks she’s funny.</a:t>
            </a:r>
          </a:p>
          <a:p>
            <a:pPr eaLnBrk="1" hangingPunct="1">
              <a:lnSpc>
                <a:spcPct val="90000"/>
              </a:lnSpc>
            </a:pPr>
            <a:r>
              <a:rPr lang="nl-NL" u="sng" smtClean="0"/>
              <a:t>Does</a:t>
            </a:r>
            <a:r>
              <a:rPr lang="nl-NL" smtClean="0"/>
              <a:t> he </a:t>
            </a:r>
            <a:r>
              <a:rPr lang="nl-NL" u="sng" smtClean="0"/>
              <a:t>think</a:t>
            </a:r>
            <a:r>
              <a:rPr lang="nl-NL" smtClean="0"/>
              <a:t> she’s funny?</a:t>
            </a:r>
            <a:endParaRPr lang="en-US" smtClean="0"/>
          </a:p>
        </p:txBody>
      </p:sp>
      <p:pic>
        <p:nvPicPr>
          <p:cNvPr id="8196" name="Picture 5" descr="help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950" y="692150"/>
            <a:ext cx="1657350" cy="823913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2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2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/>
            </a:r>
            <a:br>
              <a:rPr lang="nl-NL" sz="4000" smtClean="0">
                <a:latin typeface="Comic Sans MS" pitchFamily="66" charset="0"/>
              </a:rPr>
            </a:br>
            <a:r>
              <a:rPr lang="nl-NL" sz="4000" smtClean="0">
                <a:latin typeface="Comic Sans MS" pitchFamily="66" charset="0"/>
              </a:rPr>
              <a:t>Make a question?</a:t>
            </a:r>
            <a:br>
              <a:rPr lang="nl-NL" sz="4000" smtClean="0">
                <a:latin typeface="Comic Sans MS" pitchFamily="66" charset="0"/>
              </a:rPr>
            </a:br>
            <a:r>
              <a:rPr lang="nl-NL" sz="2400" smtClean="0">
                <a:latin typeface="Comic Sans MS" pitchFamily="66" charset="0"/>
              </a:rPr>
              <a:t>With the verb “to be”… no help needed</a:t>
            </a:r>
            <a:endParaRPr lang="en-US" sz="2400" smtClean="0">
              <a:latin typeface="Comic Sans MS" pitchFamily="66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133600"/>
            <a:ext cx="8229600" cy="4525963"/>
          </a:xfrm>
        </p:spPr>
        <p:txBody>
          <a:bodyPr/>
          <a:lstStyle/>
          <a:p>
            <a:pPr eaLnBrk="1" hangingPunct="1"/>
            <a:r>
              <a:rPr lang="nl-NL" smtClean="0"/>
              <a:t>He is a butler</a:t>
            </a:r>
          </a:p>
          <a:p>
            <a:pPr eaLnBrk="1" hangingPunct="1"/>
            <a:r>
              <a:rPr lang="nl-NL" smtClean="0"/>
              <a:t>Is he a butler?</a:t>
            </a:r>
          </a:p>
          <a:p>
            <a:pPr eaLnBrk="1" hangingPunct="1"/>
            <a:endParaRPr lang="nl-NL" smtClean="0"/>
          </a:p>
          <a:p>
            <a:pPr eaLnBrk="1" hangingPunct="1"/>
            <a:r>
              <a:rPr lang="nl-NL" smtClean="0"/>
              <a:t>Is the dog happy?</a:t>
            </a:r>
          </a:p>
          <a:p>
            <a:pPr eaLnBrk="1" hangingPunct="1"/>
            <a:r>
              <a:rPr lang="nl-NL" smtClean="0"/>
              <a:t>Are they at school today?</a:t>
            </a:r>
          </a:p>
          <a:p>
            <a:pPr eaLnBrk="1" hangingPunct="1"/>
            <a:r>
              <a:rPr lang="nl-NL" smtClean="0"/>
              <a:t>Are you bored?</a:t>
            </a:r>
          </a:p>
          <a:p>
            <a:pPr eaLnBrk="1" hangingPunct="1"/>
            <a:r>
              <a:rPr lang="nl-NL" smtClean="0"/>
              <a:t>Am I a good student?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628775"/>
            <a:ext cx="511175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2000" smtClean="0">
                <a:latin typeface="Comic Sans MS" pitchFamily="66" charset="0"/>
              </a:rPr>
              <a:t>The cat has got a ball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2000" u="sng" smtClean="0">
                <a:latin typeface="Comic Sans MS" pitchFamily="66" charset="0"/>
              </a:rPr>
              <a:t>Has</a:t>
            </a:r>
            <a:r>
              <a:rPr lang="nl-NL" sz="2000" smtClean="0">
                <a:latin typeface="Comic Sans MS" pitchFamily="66" charset="0"/>
              </a:rPr>
              <a:t> the cat </a:t>
            </a:r>
            <a:r>
              <a:rPr lang="nl-NL" sz="2000" u="sng" smtClean="0">
                <a:latin typeface="Comic Sans MS" pitchFamily="66" charset="0"/>
              </a:rPr>
              <a:t>got</a:t>
            </a:r>
            <a:r>
              <a:rPr lang="nl-NL" sz="2000" smtClean="0">
                <a:latin typeface="Comic Sans MS" pitchFamily="66" charset="0"/>
              </a:rPr>
              <a:t> a ball?</a:t>
            </a:r>
          </a:p>
          <a:p>
            <a:pPr eaLnBrk="1" hangingPunct="1">
              <a:lnSpc>
                <a:spcPct val="90000"/>
              </a:lnSpc>
            </a:pPr>
            <a:r>
              <a:rPr lang="nl-NL" sz="2000" smtClean="0">
                <a:latin typeface="Comic Sans MS" pitchFamily="66" charset="0"/>
              </a:rPr>
              <a:t>I can swim.</a:t>
            </a:r>
          </a:p>
          <a:p>
            <a:pPr eaLnBrk="1" hangingPunct="1">
              <a:lnSpc>
                <a:spcPct val="90000"/>
              </a:lnSpc>
            </a:pPr>
            <a:r>
              <a:rPr lang="nl-NL" sz="2000" u="sng" smtClean="0">
                <a:latin typeface="Comic Sans MS" pitchFamily="66" charset="0"/>
              </a:rPr>
              <a:t>Can</a:t>
            </a:r>
            <a:r>
              <a:rPr lang="nl-NL" sz="2000" smtClean="0">
                <a:latin typeface="Comic Sans MS" pitchFamily="66" charset="0"/>
              </a:rPr>
              <a:t> I </a:t>
            </a:r>
            <a:r>
              <a:rPr lang="nl-NL" sz="2000" u="sng" smtClean="0">
                <a:latin typeface="Comic Sans MS" pitchFamily="66" charset="0"/>
              </a:rPr>
              <a:t>swim</a:t>
            </a:r>
            <a:r>
              <a:rPr lang="nl-NL" sz="2000" smtClean="0">
                <a:latin typeface="Comic Sans MS" pitchFamily="66" charset="0"/>
              </a:rPr>
              <a:t>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2000" smtClean="0">
                <a:latin typeface="Comic Sans MS" pitchFamily="66" charset="0"/>
              </a:rPr>
              <a:t>You will wash the car!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2000" u="sng" smtClean="0">
                <a:latin typeface="Comic Sans MS" pitchFamily="66" charset="0"/>
              </a:rPr>
              <a:t>Will</a:t>
            </a:r>
            <a:r>
              <a:rPr lang="nl-NL" sz="2000" smtClean="0">
                <a:latin typeface="Comic Sans MS" pitchFamily="66" charset="0"/>
              </a:rPr>
              <a:t> you </a:t>
            </a:r>
            <a:r>
              <a:rPr lang="nl-NL" sz="2000" u="sng" smtClean="0">
                <a:latin typeface="Comic Sans MS" pitchFamily="66" charset="0"/>
              </a:rPr>
              <a:t>wash</a:t>
            </a:r>
            <a:r>
              <a:rPr lang="nl-NL" sz="2000" smtClean="0">
                <a:latin typeface="Comic Sans MS" pitchFamily="66" charset="0"/>
              </a:rPr>
              <a:t> the car?</a:t>
            </a:r>
          </a:p>
          <a:p>
            <a:pPr eaLnBrk="1" hangingPunct="1">
              <a:lnSpc>
                <a:spcPct val="90000"/>
              </a:lnSpc>
            </a:pPr>
            <a:r>
              <a:rPr lang="nl-NL" sz="2000" smtClean="0">
                <a:latin typeface="Comic Sans MS" pitchFamily="66" charset="0"/>
              </a:rPr>
              <a:t>I would like a cup of tea.</a:t>
            </a:r>
          </a:p>
          <a:p>
            <a:pPr eaLnBrk="1" hangingPunct="1">
              <a:lnSpc>
                <a:spcPct val="90000"/>
              </a:lnSpc>
            </a:pPr>
            <a:r>
              <a:rPr lang="nl-NL" sz="2000" u="sng" smtClean="0">
                <a:latin typeface="Comic Sans MS" pitchFamily="66" charset="0"/>
              </a:rPr>
              <a:t>Would</a:t>
            </a:r>
            <a:r>
              <a:rPr lang="nl-NL" sz="2000" smtClean="0">
                <a:latin typeface="Comic Sans MS" pitchFamily="66" charset="0"/>
              </a:rPr>
              <a:t> you </a:t>
            </a:r>
            <a:r>
              <a:rPr lang="nl-NL" sz="2000" u="sng" smtClean="0">
                <a:latin typeface="Comic Sans MS" pitchFamily="66" charset="0"/>
              </a:rPr>
              <a:t>like</a:t>
            </a:r>
            <a:r>
              <a:rPr lang="nl-NL" sz="2000" smtClean="0">
                <a:latin typeface="Comic Sans MS" pitchFamily="66" charset="0"/>
              </a:rPr>
              <a:t> a cup of tea?</a:t>
            </a:r>
          </a:p>
          <a:p>
            <a:pPr eaLnBrk="1" hangingPunct="1">
              <a:lnSpc>
                <a:spcPct val="90000"/>
              </a:lnSpc>
            </a:pPr>
            <a:r>
              <a:rPr lang="nl-NL" sz="2000" u="sng" smtClean="0">
                <a:latin typeface="Comic Sans MS" pitchFamily="66" charset="0"/>
              </a:rPr>
              <a:t>Shall</a:t>
            </a:r>
            <a:r>
              <a:rPr lang="nl-NL" sz="2000" smtClean="0">
                <a:latin typeface="Comic Sans MS" pitchFamily="66" charset="0"/>
              </a:rPr>
              <a:t> I </a:t>
            </a:r>
            <a:r>
              <a:rPr lang="nl-NL" sz="2000" u="sng" smtClean="0">
                <a:latin typeface="Comic Sans MS" pitchFamily="66" charset="0"/>
              </a:rPr>
              <a:t>do</a:t>
            </a:r>
            <a:r>
              <a:rPr lang="nl-NL" sz="2000" smtClean="0">
                <a:latin typeface="Comic Sans MS" pitchFamily="66" charset="0"/>
              </a:rPr>
              <a:t> the dishes?</a:t>
            </a:r>
          </a:p>
          <a:p>
            <a:pPr eaLnBrk="1" hangingPunct="1">
              <a:lnSpc>
                <a:spcPct val="90000"/>
              </a:lnSpc>
            </a:pPr>
            <a:r>
              <a:rPr lang="nl-NL" sz="2000" smtClean="0">
                <a:latin typeface="Comic Sans MS" pitchFamily="66" charset="0"/>
              </a:rPr>
              <a:t>You should speak this way</a:t>
            </a:r>
          </a:p>
          <a:p>
            <a:pPr eaLnBrk="1" hangingPunct="1">
              <a:lnSpc>
                <a:spcPct val="90000"/>
              </a:lnSpc>
            </a:pPr>
            <a:r>
              <a:rPr lang="nl-NL" sz="2000" u="sng" smtClean="0">
                <a:latin typeface="Comic Sans MS" pitchFamily="66" charset="0"/>
              </a:rPr>
              <a:t>Should</a:t>
            </a:r>
            <a:r>
              <a:rPr lang="nl-NL" sz="2000" smtClean="0">
                <a:latin typeface="Comic Sans MS" pitchFamily="66" charset="0"/>
              </a:rPr>
              <a:t> you </a:t>
            </a:r>
            <a:r>
              <a:rPr lang="nl-NL" sz="2000" u="sng" smtClean="0">
                <a:latin typeface="Comic Sans MS" pitchFamily="66" charset="0"/>
              </a:rPr>
              <a:t>speak</a:t>
            </a:r>
            <a:r>
              <a:rPr lang="nl-NL" sz="2000" smtClean="0">
                <a:latin typeface="Comic Sans MS" pitchFamily="66" charset="0"/>
              </a:rPr>
              <a:t> that way?</a:t>
            </a:r>
          </a:p>
          <a:p>
            <a:pPr eaLnBrk="1" hangingPunct="1">
              <a:lnSpc>
                <a:spcPct val="90000"/>
              </a:lnSpc>
            </a:pPr>
            <a:r>
              <a:rPr lang="nl-NL" sz="2000" smtClean="0">
                <a:solidFill>
                  <a:schemeClr val="accent2"/>
                </a:solidFill>
                <a:latin typeface="Comic Sans MS" pitchFamily="66" charset="0"/>
              </a:rPr>
              <a:t>You must drive slowly</a:t>
            </a:r>
          </a:p>
          <a:p>
            <a:pPr eaLnBrk="1" hangingPunct="1">
              <a:lnSpc>
                <a:spcPct val="90000"/>
              </a:lnSpc>
            </a:pPr>
            <a:r>
              <a:rPr lang="nl-NL" sz="2000" u="sng" smtClean="0">
                <a:solidFill>
                  <a:schemeClr val="accent2"/>
                </a:solidFill>
                <a:latin typeface="Comic Sans MS" pitchFamily="66" charset="0"/>
              </a:rPr>
              <a:t>Must</a:t>
            </a:r>
            <a:r>
              <a:rPr lang="nl-NL" sz="2000" smtClean="0">
                <a:solidFill>
                  <a:schemeClr val="accent2"/>
                </a:solidFill>
                <a:latin typeface="Comic Sans MS" pitchFamily="66" charset="0"/>
              </a:rPr>
              <a:t> I drive slowly?</a:t>
            </a:r>
          </a:p>
          <a:p>
            <a:pPr eaLnBrk="1" hangingPunct="1">
              <a:lnSpc>
                <a:spcPct val="90000"/>
              </a:lnSpc>
            </a:pPr>
            <a:endParaRPr lang="en-US" sz="2000" smtClean="0">
              <a:latin typeface="Comic Sans MS" pitchFamily="66" charset="0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580063" y="2420938"/>
            <a:ext cx="3382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2400">
                <a:latin typeface="Comic Sans MS" pitchFamily="66" charset="0"/>
              </a:rPr>
              <a:t>No help (do) needed …</a:t>
            </a:r>
            <a:endParaRPr lang="en-US" sz="2400">
              <a:latin typeface="Comic Sans MS" pitchFamily="66" charset="0"/>
            </a:endParaRPr>
          </a:p>
        </p:txBody>
      </p:sp>
      <p:pic>
        <p:nvPicPr>
          <p:cNvPr id="10244" name="Picture 4" descr="NoHelp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77050" y="260350"/>
            <a:ext cx="2087563" cy="1962150"/>
          </a:xfr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516688" y="2852738"/>
            <a:ext cx="2447925" cy="3632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2800">
                <a:latin typeface="Comic Sans MS" pitchFamily="66" charset="0"/>
              </a:rPr>
              <a:t>to be</a:t>
            </a:r>
          </a:p>
          <a:p>
            <a:pPr>
              <a:spcBef>
                <a:spcPct val="50000"/>
              </a:spcBef>
            </a:pPr>
            <a:r>
              <a:rPr lang="nl-NL" sz="2800">
                <a:latin typeface="Comic Sans MS" pitchFamily="66" charset="0"/>
              </a:rPr>
              <a:t>have got</a:t>
            </a:r>
          </a:p>
          <a:p>
            <a:pPr>
              <a:spcBef>
                <a:spcPct val="50000"/>
              </a:spcBef>
            </a:pPr>
            <a:r>
              <a:rPr lang="nl-NL" sz="2800">
                <a:latin typeface="Comic Sans MS" pitchFamily="66" charset="0"/>
              </a:rPr>
              <a:t>can/could</a:t>
            </a:r>
          </a:p>
          <a:p>
            <a:pPr>
              <a:spcBef>
                <a:spcPct val="50000"/>
              </a:spcBef>
            </a:pPr>
            <a:r>
              <a:rPr lang="nl-NL" sz="2800">
                <a:latin typeface="Comic Sans MS" pitchFamily="66" charset="0"/>
              </a:rPr>
              <a:t>will/would</a:t>
            </a:r>
          </a:p>
          <a:p>
            <a:pPr>
              <a:spcBef>
                <a:spcPct val="50000"/>
              </a:spcBef>
            </a:pPr>
            <a:r>
              <a:rPr lang="nl-NL" sz="2800">
                <a:latin typeface="Comic Sans MS" pitchFamily="66" charset="0"/>
              </a:rPr>
              <a:t>shall/should</a:t>
            </a:r>
          </a:p>
          <a:p>
            <a:pPr>
              <a:spcBef>
                <a:spcPct val="50000"/>
              </a:spcBef>
            </a:pPr>
            <a:r>
              <a:rPr lang="nl-NL" sz="2400">
                <a:solidFill>
                  <a:schemeClr val="accent2"/>
                </a:solidFill>
                <a:latin typeface="Comic Sans MS" pitchFamily="66" charset="0"/>
              </a:rPr>
              <a:t>must</a:t>
            </a:r>
            <a:endParaRPr lang="en-US" sz="2400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79388" y="404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nl-NL" sz="4000">
                <a:solidFill>
                  <a:schemeClr val="tx2"/>
                </a:solidFill>
                <a:latin typeface="Comic Sans MS" pitchFamily="66" charset="0"/>
              </a:rPr>
              <a:t>Make a question?</a:t>
            </a:r>
            <a:br>
              <a:rPr lang="nl-NL" sz="4000">
                <a:solidFill>
                  <a:schemeClr val="tx2"/>
                </a:solidFill>
                <a:latin typeface="Comic Sans MS" pitchFamily="66" charset="0"/>
              </a:rPr>
            </a:br>
            <a:r>
              <a:rPr lang="nl-NL" sz="4000">
                <a:solidFill>
                  <a:schemeClr val="tx2"/>
                </a:solidFill>
                <a:latin typeface="Comic Sans MS" pitchFamily="66" charset="0"/>
              </a:rPr>
              <a:t>without do …</a:t>
            </a:r>
            <a:endParaRPr lang="en-US" sz="4000">
              <a:solidFill>
                <a:schemeClr val="tx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>Testing, one, two, three</a:t>
            </a:r>
            <a:br>
              <a:rPr lang="nl-NL" sz="4000" smtClean="0">
                <a:latin typeface="Comic Sans MS" pitchFamily="66" charset="0"/>
              </a:rPr>
            </a:br>
            <a:r>
              <a:rPr lang="nl-NL" sz="2400" smtClean="0">
                <a:latin typeface="Comic Sans MS" pitchFamily="66" charset="0"/>
              </a:rPr>
              <a:t>form a question</a:t>
            </a:r>
            <a:r>
              <a:rPr lang="nl-NL" sz="4000" smtClean="0">
                <a:latin typeface="Comic Sans MS" pitchFamily="66" charset="0"/>
              </a:rPr>
              <a:t> </a:t>
            </a:r>
            <a:endParaRPr lang="en-US" sz="4000" smtClean="0">
              <a:latin typeface="Comic Sans MS" pitchFamily="66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sz="2800" smtClean="0"/>
              <a:t>My mother / like / hot dogs.	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Her brother / hate / girls.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dog / eat / dog biscuits.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An apple / keep / the doctor away.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people / ask / any questions.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Five cats / can be / too much for one dog.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Your aunt / visit / very often.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newspaper article / is / true.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My sister/ have got / braces on her teeth.</a:t>
            </a:r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</p:txBody>
      </p:sp>
      <p:pic>
        <p:nvPicPr>
          <p:cNvPr id="11268" name="Picture 4" descr="potloden22"/>
          <p:cNvPicPr>
            <a:picLocks noChangeAspect="1" noChangeArrowheads="1" noCro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380288" y="1773238"/>
            <a:ext cx="952500" cy="1905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>How do you form a negation?</a:t>
            </a:r>
            <a:br>
              <a:rPr lang="nl-NL" sz="4000" smtClean="0">
                <a:latin typeface="Comic Sans MS" pitchFamily="66" charset="0"/>
              </a:rPr>
            </a:br>
            <a:r>
              <a:rPr lang="nl-NL" sz="4000" smtClean="0">
                <a:latin typeface="Comic Sans MS" pitchFamily="66" charset="0"/>
              </a:rPr>
              <a:t>	use (do) + not + verb</a:t>
            </a:r>
            <a:endParaRPr lang="en-US" sz="4000" smtClean="0">
              <a:latin typeface="Comic Sans MS" pitchFamily="66" charset="0"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4" eaLnBrk="1" hangingPunct="1">
              <a:lnSpc>
                <a:spcPct val="90000"/>
              </a:lnSpc>
            </a:pPr>
            <a:r>
              <a:rPr lang="nl-NL" smtClean="0"/>
              <a:t>I always shower in the morning.</a:t>
            </a:r>
          </a:p>
          <a:p>
            <a:pPr eaLnBrk="1" hangingPunct="1">
              <a:lnSpc>
                <a:spcPct val="90000"/>
              </a:lnSpc>
            </a:pPr>
            <a:r>
              <a:rPr lang="nl-NL" smtClean="0"/>
              <a:t>I </a:t>
            </a:r>
            <a:r>
              <a:rPr lang="nl-NL" u="sng" smtClean="0"/>
              <a:t>don’t</a:t>
            </a:r>
            <a:r>
              <a:rPr lang="nl-NL" smtClean="0"/>
              <a:t> always </a:t>
            </a:r>
            <a:r>
              <a:rPr lang="nl-NL" u="sng" smtClean="0"/>
              <a:t>shower</a:t>
            </a:r>
            <a:r>
              <a:rPr lang="nl-NL" smtClean="0"/>
              <a:t> in the morning.</a:t>
            </a:r>
          </a:p>
          <a:p>
            <a:pPr lvl="4" eaLnBrk="1" hangingPunct="1">
              <a:lnSpc>
                <a:spcPct val="90000"/>
              </a:lnSpc>
            </a:pPr>
            <a:r>
              <a:rPr lang="nl-NL" smtClean="0"/>
              <a:t>She eats cornflakes for breakfast.</a:t>
            </a:r>
          </a:p>
          <a:p>
            <a:pPr eaLnBrk="1" hangingPunct="1">
              <a:lnSpc>
                <a:spcPct val="90000"/>
              </a:lnSpc>
            </a:pPr>
            <a:r>
              <a:rPr lang="nl-NL" smtClean="0"/>
              <a:t>She </a:t>
            </a:r>
            <a:r>
              <a:rPr lang="nl-NL" u="sng" smtClean="0"/>
              <a:t>doesn’t</a:t>
            </a:r>
            <a:r>
              <a:rPr lang="nl-NL" smtClean="0"/>
              <a:t> </a:t>
            </a:r>
            <a:r>
              <a:rPr lang="nl-NL" u="sng" smtClean="0"/>
              <a:t>eat</a:t>
            </a:r>
            <a:r>
              <a:rPr lang="nl-NL" smtClean="0"/>
              <a:t> cornflakes for breakfast.</a:t>
            </a:r>
          </a:p>
          <a:p>
            <a:pPr lvl="4" eaLnBrk="1" hangingPunct="1">
              <a:lnSpc>
                <a:spcPct val="90000"/>
              </a:lnSpc>
            </a:pPr>
            <a:r>
              <a:rPr lang="nl-NL" smtClean="0"/>
              <a:t>I bike to school every day.</a:t>
            </a:r>
          </a:p>
          <a:p>
            <a:pPr eaLnBrk="1" hangingPunct="1">
              <a:lnSpc>
                <a:spcPct val="90000"/>
              </a:lnSpc>
            </a:pPr>
            <a:r>
              <a:rPr lang="nl-NL" smtClean="0"/>
              <a:t>I </a:t>
            </a:r>
            <a:r>
              <a:rPr lang="nl-NL" u="sng" smtClean="0"/>
              <a:t>don’t</a:t>
            </a:r>
            <a:r>
              <a:rPr lang="nl-NL" smtClean="0"/>
              <a:t> </a:t>
            </a:r>
            <a:r>
              <a:rPr lang="nl-NL" u="sng" smtClean="0"/>
              <a:t>bike</a:t>
            </a:r>
            <a:r>
              <a:rPr lang="nl-NL" smtClean="0"/>
              <a:t> to school every day.</a:t>
            </a:r>
          </a:p>
          <a:p>
            <a:pPr lvl="4" eaLnBrk="1" hangingPunct="1">
              <a:lnSpc>
                <a:spcPct val="90000"/>
              </a:lnSpc>
            </a:pPr>
            <a:r>
              <a:rPr lang="nl-NL" smtClean="0"/>
              <a:t>They like spaghetti.</a:t>
            </a:r>
          </a:p>
          <a:p>
            <a:pPr eaLnBrk="1" hangingPunct="1">
              <a:lnSpc>
                <a:spcPct val="90000"/>
              </a:lnSpc>
            </a:pPr>
            <a:r>
              <a:rPr lang="nl-NL" smtClean="0"/>
              <a:t>They </a:t>
            </a:r>
            <a:r>
              <a:rPr lang="nl-NL" u="sng" smtClean="0"/>
              <a:t>don’t</a:t>
            </a:r>
            <a:r>
              <a:rPr lang="nl-NL" smtClean="0"/>
              <a:t> </a:t>
            </a:r>
            <a:r>
              <a:rPr lang="nl-NL" u="sng" smtClean="0"/>
              <a:t>like</a:t>
            </a:r>
            <a:r>
              <a:rPr lang="nl-NL" smtClean="0"/>
              <a:t> spaghetti.</a:t>
            </a:r>
          </a:p>
          <a:p>
            <a:pPr lvl="4" eaLnBrk="1" hangingPunct="1">
              <a:lnSpc>
                <a:spcPct val="90000"/>
              </a:lnSpc>
            </a:pPr>
            <a:r>
              <a:rPr lang="nl-NL" smtClean="0"/>
              <a:t>He thinks she’s funny.</a:t>
            </a:r>
          </a:p>
          <a:p>
            <a:pPr eaLnBrk="1" hangingPunct="1">
              <a:lnSpc>
                <a:spcPct val="90000"/>
              </a:lnSpc>
            </a:pPr>
            <a:r>
              <a:rPr lang="nl-NL" smtClean="0"/>
              <a:t>He </a:t>
            </a:r>
            <a:r>
              <a:rPr lang="nl-NL" u="sng" smtClean="0"/>
              <a:t>doesn’t</a:t>
            </a:r>
            <a:r>
              <a:rPr lang="nl-NL" smtClean="0"/>
              <a:t> </a:t>
            </a:r>
            <a:r>
              <a:rPr lang="nl-NL" u="sng" smtClean="0"/>
              <a:t>think</a:t>
            </a:r>
            <a:r>
              <a:rPr lang="nl-NL" smtClean="0"/>
              <a:t> she’s funny.</a:t>
            </a:r>
            <a:endParaRPr lang="en-US" smtClean="0"/>
          </a:p>
        </p:txBody>
      </p:sp>
      <p:pic>
        <p:nvPicPr>
          <p:cNvPr id="12292" name="Picture 4" descr="help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750" y="908050"/>
            <a:ext cx="1657350" cy="823913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SHIT rule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13315" name="Text Box 14"/>
          <p:cNvSpPr txBox="1">
            <a:spLocks noChangeArrowheads="1"/>
          </p:cNvSpPr>
          <p:nvPr/>
        </p:nvSpPr>
        <p:spPr bwMode="auto">
          <a:xfrm>
            <a:off x="900113" y="3500438"/>
            <a:ext cx="7704137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2800">
                <a:latin typeface="Comic Sans MS" pitchFamily="66" charset="0"/>
              </a:rPr>
              <a:t>When the pronoun is </a:t>
            </a:r>
            <a:r>
              <a:rPr lang="nl-NL" sz="2800" b="1">
                <a:latin typeface="Comic Sans MS" pitchFamily="66" charset="0"/>
              </a:rPr>
              <a:t>S</a:t>
            </a:r>
            <a:r>
              <a:rPr lang="nl-NL" sz="2800">
                <a:latin typeface="Comic Sans MS" pitchFamily="66" charset="0"/>
              </a:rPr>
              <a:t>HE, </a:t>
            </a:r>
            <a:r>
              <a:rPr lang="nl-NL" sz="2800" b="1">
                <a:latin typeface="Comic Sans MS" pitchFamily="66" charset="0"/>
              </a:rPr>
              <a:t>H</a:t>
            </a:r>
            <a:r>
              <a:rPr lang="nl-NL" sz="2800">
                <a:latin typeface="Comic Sans MS" pitchFamily="66" charset="0"/>
              </a:rPr>
              <a:t>E or </a:t>
            </a:r>
            <a:r>
              <a:rPr lang="nl-NL" sz="2800" b="1">
                <a:latin typeface="Comic Sans MS" pitchFamily="66" charset="0"/>
              </a:rPr>
              <a:t>IT</a:t>
            </a:r>
          </a:p>
          <a:p>
            <a:pPr>
              <a:spcBef>
                <a:spcPct val="50000"/>
              </a:spcBef>
            </a:pPr>
            <a:r>
              <a:rPr lang="nl-NL" sz="2800">
                <a:latin typeface="Comic Sans MS" pitchFamily="66" charset="0"/>
              </a:rPr>
              <a:t>… the auxiliary form takes an “s” </a:t>
            </a:r>
          </a:p>
          <a:p>
            <a:pPr algn="ctr">
              <a:spcBef>
                <a:spcPct val="50000"/>
              </a:spcBef>
            </a:pPr>
            <a:endParaRPr lang="en-US" sz="2800">
              <a:latin typeface="Comic Sans MS" pitchFamily="66" charset="0"/>
            </a:endParaRPr>
          </a:p>
        </p:txBody>
      </p:sp>
      <p:pic>
        <p:nvPicPr>
          <p:cNvPr id="13316" name="Picture 16" descr="crappy_cache_coin.jpg picture by gridlox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 b="50052"/>
          <a:stretch>
            <a:fillRect/>
          </a:stretch>
        </p:blipFill>
        <p:spPr>
          <a:xfrm>
            <a:off x="3276600" y="1196975"/>
            <a:ext cx="2159000" cy="1879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>Testing, one, two, three</a:t>
            </a:r>
            <a:br>
              <a:rPr lang="nl-NL" sz="4000" smtClean="0">
                <a:latin typeface="Comic Sans MS" pitchFamily="66" charset="0"/>
              </a:rPr>
            </a:br>
            <a:r>
              <a:rPr lang="nl-NL" sz="2400" smtClean="0">
                <a:latin typeface="Comic Sans MS" pitchFamily="66" charset="0"/>
              </a:rPr>
              <a:t>make a negative sentence with each subject</a:t>
            </a:r>
            <a:r>
              <a:rPr lang="nl-NL" sz="4000" smtClean="0">
                <a:latin typeface="Comic Sans MS" pitchFamily="66" charset="0"/>
              </a:rPr>
              <a:t> </a:t>
            </a:r>
            <a:endParaRPr lang="en-US" sz="4000" smtClean="0">
              <a:latin typeface="Comic Sans MS" pitchFamily="66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sz="2800" smtClean="0"/>
              <a:t>My mother / like / hot dogs.	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Her brother / hate / girls.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dog / eat / dog biscuits.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An apple / keep / the doctor away.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people / ask / any questions.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Five cats / be / too much for one dog.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Your aunt / visit / very often.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newspaper article / is / true.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My sister/ have got / braces on her teeth.</a:t>
            </a:r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</p:txBody>
      </p:sp>
      <p:pic>
        <p:nvPicPr>
          <p:cNvPr id="14340" name="Picture 8" descr="potloden22"/>
          <p:cNvPicPr>
            <a:picLocks noChangeAspect="1" noChangeArrowheads="1" noCro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380288" y="1773238"/>
            <a:ext cx="952500" cy="1905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5373688"/>
            <a:ext cx="8229600" cy="1143000"/>
          </a:xfrm>
        </p:spPr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See yawl soon!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15363" name="Picture 4" descr="chicken0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2060575"/>
            <a:ext cx="3516312" cy="3294063"/>
          </a:xfrm>
          <a:noFill/>
        </p:spPr>
      </p:pic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1547813" y="981075"/>
            <a:ext cx="7058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3600">
                <a:latin typeface="Comic Sans MS" pitchFamily="66" charset="0"/>
              </a:rPr>
              <a:t>That’s all folks!</a:t>
            </a:r>
            <a:endParaRPr lang="en-US" sz="36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426</Words>
  <Application>Microsoft Office PowerPoint</Application>
  <PresentationFormat>Diavoorstelling (4:3)</PresentationFormat>
  <Paragraphs>101</Paragraphs>
  <Slides>14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19" baseType="lpstr">
      <vt:lpstr>Arial</vt:lpstr>
      <vt:lpstr>Calibri</vt:lpstr>
      <vt:lpstr>Comic Sans MS</vt:lpstr>
      <vt:lpstr>Palatino Linotype</vt:lpstr>
      <vt:lpstr>Standaardontwerp</vt:lpstr>
      <vt:lpstr>Welcome to Grammar’s chicken farm</vt:lpstr>
      <vt:lpstr>Present Simple Lesson three Questions &amp; negations</vt:lpstr>
      <vt:lpstr>The present simple - usage</vt:lpstr>
      <vt:lpstr>Present simple - usage</vt:lpstr>
      <vt:lpstr>Present simple - usage</vt:lpstr>
      <vt:lpstr>Present simple - usage</vt:lpstr>
      <vt:lpstr>How do you form a question?  use (do) + verb</vt:lpstr>
      <vt:lpstr> Make a question? With the verb “to be”… no help needed</vt:lpstr>
      <vt:lpstr>Dia 9</vt:lpstr>
      <vt:lpstr>Testing, one, two, three form a question </vt:lpstr>
      <vt:lpstr>How do you form a negation?  use (do) + not + verb</vt:lpstr>
      <vt:lpstr>The SHIT rule</vt:lpstr>
      <vt:lpstr>Testing, one, two, three make a negative sentence with each subject </vt:lpstr>
      <vt:lpstr>See yawl soon!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Montanus</dc:creator>
  <cp:lastModifiedBy>Frans Montanus</cp:lastModifiedBy>
  <cp:revision>21</cp:revision>
  <dcterms:created xsi:type="dcterms:W3CDTF">2008-04-18T13:38:10Z</dcterms:created>
  <dcterms:modified xsi:type="dcterms:W3CDTF">2013-02-25T12:25:00Z</dcterms:modified>
</cp:coreProperties>
</file>